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79" r:id="rId3"/>
    <p:sldId id="278" r:id="rId4"/>
    <p:sldId id="261" r:id="rId5"/>
    <p:sldId id="277" r:id="rId6"/>
    <p:sldId id="265" r:id="rId7"/>
    <p:sldId id="258" r:id="rId8"/>
    <p:sldId id="259" r:id="rId9"/>
    <p:sldId id="268" r:id="rId10"/>
    <p:sldId id="270"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4626"/>
  </p:normalViewPr>
  <p:slideViewPr>
    <p:cSldViewPr snapToGrid="0" snapToObjects="1">
      <p:cViewPr varScale="1">
        <p:scale>
          <a:sx n="77" d="100"/>
          <a:sy n="77" d="100"/>
        </p:scale>
        <p:origin x="2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CF054-8965-C84D-9E6E-56594AA31220}" type="datetimeFigureOut">
              <a:rPr lang="en-US" smtClean="0"/>
              <a:t>9/10/20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46663-ACCF-4C4C-A36F-7507E2299EDE}" type="slidenum">
              <a:rPr lang="en-US" smtClean="0"/>
              <a:t>‹#›</a:t>
            </a:fld>
            <a:endParaRPr lang="en-US"/>
          </a:p>
        </p:txBody>
      </p:sp>
    </p:spTree>
    <p:extLst>
      <p:ext uri="{BB962C8B-B14F-4D97-AF65-F5344CB8AC3E}">
        <p14:creationId xmlns:p14="http://schemas.microsoft.com/office/powerpoint/2010/main" val="1981664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Workload: Who am I?</a:t>
            </a:r>
          </a:p>
          <a:p>
            <a:r>
              <a:rPr lang="en-US" dirty="0"/>
              <a:t>---</a:t>
            </a:r>
          </a:p>
        </p:txBody>
      </p:sp>
      <p:sp>
        <p:nvSpPr>
          <p:cNvPr id="4" name="Slide Number Placeholder 3"/>
          <p:cNvSpPr>
            <a:spLocks noGrp="1"/>
          </p:cNvSpPr>
          <p:nvPr>
            <p:ph type="sldNum" sz="quarter" idx="5"/>
          </p:nvPr>
        </p:nvSpPr>
        <p:spPr/>
        <p:txBody>
          <a:bodyPr/>
          <a:lstStyle/>
          <a:p>
            <a:fld id="{F6046663-ACCF-4C4C-A36F-7507E2299EDE}" type="slidenum">
              <a:rPr lang="en-US" smtClean="0"/>
              <a:t>1</a:t>
            </a:fld>
            <a:endParaRPr lang="en-US"/>
          </a:p>
        </p:txBody>
      </p:sp>
    </p:spTree>
    <p:extLst>
      <p:ext uri="{BB962C8B-B14F-4D97-AF65-F5344CB8AC3E}">
        <p14:creationId xmlns:p14="http://schemas.microsoft.com/office/powerpoint/2010/main" val="447789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that 3</a:t>
            </a:r>
            <a:r>
              <a:rPr lang="en-US" baseline="30000" dirty="0"/>
              <a:t>rd</a:t>
            </a:r>
            <a:r>
              <a:rPr lang="en-US" dirty="0"/>
              <a:t> and last demo, we show our SPIFFE identities work in a heterogenous environment.</a:t>
            </a:r>
          </a:p>
          <a:p>
            <a:r>
              <a:rPr lang="en-US" dirty="0"/>
              <a:t>In particular, we show how a workload, </a:t>
            </a:r>
          </a:p>
          <a:p>
            <a:r>
              <a:rPr lang="en-US" dirty="0"/>
              <a:t>a pod deployed in GKE </a:t>
            </a:r>
          </a:p>
          <a:p>
            <a:r>
              <a:rPr lang="en-US" dirty="0"/>
              <a:t>can securely access a private bucket in Amazon S3</a:t>
            </a:r>
          </a:p>
          <a:p>
            <a:r>
              <a:rPr lang="en-US" dirty="0"/>
              <a:t>---</a:t>
            </a:r>
          </a:p>
        </p:txBody>
      </p:sp>
      <p:sp>
        <p:nvSpPr>
          <p:cNvPr id="4" name="Slide Number Placeholder 3"/>
          <p:cNvSpPr>
            <a:spLocks noGrp="1"/>
          </p:cNvSpPr>
          <p:nvPr>
            <p:ph type="sldNum" sz="quarter" idx="5"/>
          </p:nvPr>
        </p:nvSpPr>
        <p:spPr/>
        <p:txBody>
          <a:bodyPr/>
          <a:lstStyle/>
          <a:p>
            <a:fld id="{F6046663-ACCF-4C4C-A36F-7507E2299EDE}" type="slidenum">
              <a:rPr lang="en-US" smtClean="0"/>
              <a:t>10</a:t>
            </a:fld>
            <a:endParaRPr lang="en-US"/>
          </a:p>
        </p:txBody>
      </p:sp>
    </p:spTree>
    <p:extLst>
      <p:ext uri="{BB962C8B-B14F-4D97-AF65-F5344CB8AC3E}">
        <p14:creationId xmlns:p14="http://schemas.microsoft.com/office/powerpoint/2010/main" val="328215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conclude, we have interviewed colleagues and identified a need for a new, modern, agile workload identity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this hackathon, we have demonstrated that our identity framework is.. a match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open source… works with containers/pods/VMs …. supports in heterogeneous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BEST of all to continue and build a MVP … no application code change is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get started immediately!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Indeed, SPIFFE is already being evaluated at other companies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as a </a:t>
            </a:r>
            <a:r>
              <a:rPr lang="en-US" dirty="0" err="1"/>
              <a:t>PaaSteurizer</a:t>
            </a:r>
            <a:r>
              <a:rPr lang="en-US" dirty="0"/>
              <a:t> …. and a strong believer of SPIFFE, … at AMEX … I would love to take the lead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Maybe what we are missing is a leader to undertake this effort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understand SPIFFE’s true potential …</a:t>
            </a:r>
          </a:p>
          <a:p>
            <a:endParaRPr lang="en-US" dirty="0"/>
          </a:p>
          <a:p>
            <a:r>
              <a:rPr lang="en-US" dirty="0"/>
              <a:t>To be honest as the leader of this team… I know someone would can just do that</a:t>
            </a:r>
          </a:p>
        </p:txBody>
      </p:sp>
      <p:sp>
        <p:nvSpPr>
          <p:cNvPr id="4" name="Slide Number Placeholder 3"/>
          <p:cNvSpPr>
            <a:spLocks noGrp="1"/>
          </p:cNvSpPr>
          <p:nvPr>
            <p:ph type="sldNum" sz="quarter" idx="5"/>
          </p:nvPr>
        </p:nvSpPr>
        <p:spPr/>
        <p:txBody>
          <a:bodyPr/>
          <a:lstStyle/>
          <a:p>
            <a:fld id="{F6046663-ACCF-4C4C-A36F-7507E2299EDE}" type="slidenum">
              <a:rPr lang="en-US" smtClean="0"/>
              <a:t>11</a:t>
            </a:fld>
            <a:endParaRPr lang="en-US"/>
          </a:p>
        </p:txBody>
      </p:sp>
    </p:spTree>
    <p:extLst>
      <p:ext uri="{BB962C8B-B14F-4D97-AF65-F5344CB8AC3E}">
        <p14:creationId xmlns:p14="http://schemas.microsoft.com/office/powerpoint/2010/main" val="1090667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046663-ACCF-4C4C-A36F-7507E2299EDE}" type="slidenum">
              <a:rPr lang="en-US" smtClean="0"/>
              <a:t>12</a:t>
            </a:fld>
            <a:endParaRPr lang="en-US"/>
          </a:p>
        </p:txBody>
      </p:sp>
    </p:spTree>
    <p:extLst>
      <p:ext uri="{BB962C8B-B14F-4D97-AF65-F5344CB8AC3E}">
        <p14:creationId xmlns:p14="http://schemas.microsoft.com/office/powerpoint/2010/main" val="353382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Sept 9, 2020, 4 strangers came together to realize they had more than one thing in common</a:t>
            </a:r>
          </a:p>
          <a:p>
            <a:r>
              <a:rPr lang="en-US" dirty="0"/>
              <a:t>First they all loved milk</a:t>
            </a:r>
          </a:p>
          <a:p>
            <a:r>
              <a:rPr lang="en-US" dirty="0"/>
              <a:t>second they all strived to accelerate the adoption of PaaS</a:t>
            </a:r>
          </a:p>
          <a:p>
            <a:endParaRPr lang="en-US" dirty="0"/>
          </a:p>
          <a:p>
            <a:r>
              <a:rPr lang="en-US" dirty="0"/>
              <a:t>They call themselves… WE call ourselves “the PaaS-</a:t>
            </a:r>
            <a:r>
              <a:rPr lang="en-US" dirty="0" err="1"/>
              <a:t>teurizers</a:t>
            </a:r>
            <a:r>
              <a:rPr lang="en-US" dirty="0"/>
              <a:t>”</a:t>
            </a:r>
          </a:p>
        </p:txBody>
      </p:sp>
      <p:sp>
        <p:nvSpPr>
          <p:cNvPr id="4" name="Slide Number Placeholder 3"/>
          <p:cNvSpPr>
            <a:spLocks noGrp="1"/>
          </p:cNvSpPr>
          <p:nvPr>
            <p:ph type="sldNum" sz="quarter" idx="5"/>
          </p:nvPr>
        </p:nvSpPr>
        <p:spPr/>
        <p:txBody>
          <a:bodyPr/>
          <a:lstStyle/>
          <a:p>
            <a:fld id="{F6046663-ACCF-4C4C-A36F-7507E2299EDE}" type="slidenum">
              <a:rPr lang="en-US" smtClean="0"/>
              <a:t>2</a:t>
            </a:fld>
            <a:endParaRPr lang="en-US"/>
          </a:p>
        </p:txBody>
      </p:sp>
    </p:spTree>
    <p:extLst>
      <p:ext uri="{BB962C8B-B14F-4D97-AF65-F5344CB8AC3E}">
        <p14:creationId xmlns:p14="http://schemas.microsoft.com/office/powerpoint/2010/main" val="3305334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lumMod val="75000"/>
                </a:schemeClr>
              </a:solidFill>
            </a:endParaRPr>
          </a:p>
          <a:p>
            <a:r>
              <a:rPr lang="en-US" dirty="0">
                <a:solidFill>
                  <a:schemeClr val="bg1">
                    <a:lumMod val="75000"/>
                  </a:schemeClr>
                </a:solidFill>
              </a:rPr>
              <a:t>As a team, we quickly decided to explore issues related to identity management … in particular workload identities</a:t>
            </a:r>
          </a:p>
          <a:p>
            <a:r>
              <a:rPr lang="en-US" dirty="0">
                <a:solidFill>
                  <a:schemeClr val="bg1">
                    <a:lumMod val="75000"/>
                  </a:schemeClr>
                </a:solidFill>
              </a:rPr>
              <a:t>So immediately, we scheduled calls/meetings with people in the IAM group and network security</a:t>
            </a:r>
          </a:p>
          <a:p>
            <a:r>
              <a:rPr lang="en-US" dirty="0">
                <a:solidFill>
                  <a:schemeClr val="bg1">
                    <a:lumMod val="75000"/>
                  </a:schemeClr>
                </a:solidFill>
              </a:rPr>
              <a:t>Such as Jason Simmons, Andrew Zammit, </a:t>
            </a:r>
            <a:r>
              <a:rPr lang="en-US" sz="1200" kern="1200" dirty="0">
                <a:solidFill>
                  <a:schemeClr val="tx1"/>
                </a:solidFill>
                <a:effectLst/>
                <a:latin typeface="+mn-lt"/>
                <a:ea typeface="+mn-ea"/>
                <a:cs typeface="+mn-cs"/>
              </a:rPr>
              <a:t>Abhijeet </a:t>
            </a:r>
            <a:r>
              <a:rPr lang="en-US" sz="1200" kern="1200" dirty="0" err="1">
                <a:solidFill>
                  <a:schemeClr val="tx1"/>
                </a:solidFill>
                <a:effectLst/>
                <a:latin typeface="+mn-lt"/>
                <a:ea typeface="+mn-ea"/>
                <a:cs typeface="+mn-cs"/>
              </a:rPr>
              <a:t>Gandharwar</a:t>
            </a:r>
            <a:r>
              <a:rPr lang="en-US" sz="1200" kern="1200" dirty="0">
                <a:solidFill>
                  <a:schemeClr val="tx1"/>
                </a:solidFill>
                <a:effectLst/>
                <a:latin typeface="+mn-lt"/>
                <a:ea typeface="+mn-ea"/>
                <a:cs typeface="+mn-cs"/>
              </a:rPr>
              <a:t> to just name a few</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solidFill>
                  <a:schemeClr val="bg1">
                    <a:lumMod val="75000"/>
                  </a:schemeClr>
                </a:solidFill>
              </a:rPr>
              <a:t>Other people we would want to talk </a:t>
            </a:r>
            <a:r>
              <a:rPr lang="en-US" dirty="0" err="1">
                <a:solidFill>
                  <a:schemeClr val="bg1">
                    <a:lumMod val="75000"/>
                  </a:schemeClr>
                </a:solidFill>
              </a:rPr>
              <a:t>Phani</a:t>
            </a:r>
            <a:r>
              <a:rPr lang="en-US" dirty="0">
                <a:solidFill>
                  <a:schemeClr val="bg1">
                    <a:lumMod val="75000"/>
                  </a:schemeClr>
                </a:solidFill>
              </a:rPr>
              <a:t> </a:t>
            </a:r>
            <a:r>
              <a:rPr lang="en-US" dirty="0" err="1">
                <a:solidFill>
                  <a:schemeClr val="bg1">
                    <a:lumMod val="75000"/>
                  </a:schemeClr>
                </a:solidFill>
              </a:rPr>
              <a:t>Piduri</a:t>
            </a:r>
            <a:r>
              <a:rPr lang="en-US" dirty="0">
                <a:solidFill>
                  <a:schemeClr val="bg1">
                    <a:lumMod val="75000"/>
                  </a:schemeClr>
                </a:solidFill>
              </a:rPr>
              <a:t>, Kevin </a:t>
            </a:r>
            <a:r>
              <a:rPr lang="en-US" dirty="0" err="1">
                <a:solidFill>
                  <a:schemeClr val="bg1">
                    <a:lumMod val="75000"/>
                  </a:schemeClr>
                </a:solidFill>
              </a:rPr>
              <a:t>Kassner</a:t>
            </a:r>
            <a:endParaRPr lang="en-US" dirty="0">
              <a:solidFill>
                <a:schemeClr val="bg1">
                  <a:lumMod val="75000"/>
                </a:schemeClr>
              </a:solidFill>
            </a:endParaRPr>
          </a:p>
          <a:p>
            <a:r>
              <a:rPr lang="en-US" dirty="0"/>
              <a:t>The problem we decided to look is related to identity</a:t>
            </a:r>
          </a:p>
          <a:p>
            <a:pPr marL="171450" indent="-171450">
              <a:buFont typeface="Arial" panose="020B0604020202020204" pitchFamily="34" charset="0"/>
              <a:buChar char="•"/>
            </a:pPr>
            <a:r>
              <a:rPr lang="en-US" dirty="0"/>
              <a:t>But not to user identity, or  authorization policy…. Which we believed have in </a:t>
            </a:r>
            <a:r>
              <a:rPr lang="en-US" dirty="0" err="1"/>
              <a:t>lage</a:t>
            </a:r>
            <a:r>
              <a:rPr lang="en-US" dirty="0"/>
              <a:t> part been solved</a:t>
            </a:r>
          </a:p>
          <a:p>
            <a:pPr marL="171450" indent="-171450">
              <a:buFont typeface="Arial" panose="020B0604020202020204" pitchFamily="34" charset="0"/>
              <a:buChar char="•"/>
            </a:pPr>
            <a:r>
              <a:rPr lang="en-US" dirty="0"/>
              <a:t>But workload identities… and I </a:t>
            </a:r>
            <a:r>
              <a:rPr lang="en-US" dirty="0" err="1"/>
              <a:t>nparticular</a:t>
            </a:r>
            <a:r>
              <a:rPr lang="en-US" dirty="0"/>
              <a:t> workload identities  </a:t>
            </a:r>
          </a:p>
          <a:p>
            <a:r>
              <a:rPr lang="en-US" dirty="0"/>
              <a:t>We reached out to a few more people whom unfortunately we have had the time to talk to yet</a:t>
            </a:r>
          </a:p>
          <a:p>
            <a:r>
              <a:rPr lang="en-US" dirty="0"/>
              <a:t>But the </a:t>
            </a:r>
          </a:p>
        </p:txBody>
      </p:sp>
      <p:sp>
        <p:nvSpPr>
          <p:cNvPr id="4" name="Slide Number Placeholder 3"/>
          <p:cNvSpPr>
            <a:spLocks noGrp="1"/>
          </p:cNvSpPr>
          <p:nvPr>
            <p:ph type="sldNum" sz="quarter" idx="5"/>
          </p:nvPr>
        </p:nvSpPr>
        <p:spPr/>
        <p:txBody>
          <a:bodyPr/>
          <a:lstStyle/>
          <a:p>
            <a:fld id="{F6046663-ACCF-4C4C-A36F-7507E2299EDE}" type="slidenum">
              <a:rPr lang="en-US" smtClean="0"/>
              <a:t>3</a:t>
            </a:fld>
            <a:endParaRPr lang="en-US"/>
          </a:p>
        </p:txBody>
      </p:sp>
    </p:spTree>
    <p:extLst>
      <p:ext uri="{BB962C8B-B14F-4D97-AF65-F5344CB8AC3E}">
        <p14:creationId xmlns:p14="http://schemas.microsoft.com/office/powerpoint/2010/main" val="4047529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What we discovered there is a need for a new, more modern, more agile workload identity service.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It needs to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work with all types compute resources , …such as pods/functions/processes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support heterogeneous environments, …. on-prem, public clouds, hybrid-clouds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 open source to avoid vendor lock-ins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And my personal favorite,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I would really really like to see, is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single identity framework that can be used by everyone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to prevent vendor lock-ins</a:t>
            </a:r>
          </a:p>
          <a:p>
            <a:pPr lvl="1"/>
            <a:endParaRPr lang="en-US" dirty="0"/>
          </a:p>
          <a:p>
            <a:pPr lvl="1"/>
            <a:endParaRPr lang="en-US" dirty="0"/>
          </a:p>
          <a:p>
            <a:pPr lvl="1"/>
            <a:r>
              <a:rPr lang="en-US" dirty="0"/>
              <a:t>Ready for the future </a:t>
            </a:r>
          </a:p>
          <a:p>
            <a:pPr lvl="1"/>
            <a:endParaRPr lang="en-US" dirty="0"/>
          </a:p>
          <a:p>
            <a:pPr lvl="1"/>
            <a:r>
              <a:rPr lang="en-US" dirty="0"/>
              <a:t>1 team instead of many</a:t>
            </a:r>
          </a:p>
          <a:p>
            <a:pPr lvl="1"/>
            <a:r>
              <a:rPr lang="en-US" dirty="0"/>
              <a:t>Possibly 1 framework that be delegated/(~ DNS subdomain), federated</a:t>
            </a:r>
          </a:p>
          <a:p>
            <a:endParaRPr lang="en-US" dirty="0"/>
          </a:p>
        </p:txBody>
      </p:sp>
      <p:sp>
        <p:nvSpPr>
          <p:cNvPr id="4" name="Slide Number Placeholder 3"/>
          <p:cNvSpPr>
            <a:spLocks noGrp="1"/>
          </p:cNvSpPr>
          <p:nvPr>
            <p:ph type="sldNum" sz="quarter" idx="5"/>
          </p:nvPr>
        </p:nvSpPr>
        <p:spPr/>
        <p:txBody>
          <a:bodyPr/>
          <a:lstStyle/>
          <a:p>
            <a:fld id="{F6046663-ACCF-4C4C-A36F-7507E2299EDE}" type="slidenum">
              <a:rPr lang="en-US" smtClean="0"/>
              <a:t>4</a:t>
            </a:fld>
            <a:endParaRPr lang="en-US"/>
          </a:p>
        </p:txBody>
      </p:sp>
    </p:spTree>
    <p:extLst>
      <p:ext uri="{BB962C8B-B14F-4D97-AF65-F5344CB8AC3E}">
        <p14:creationId xmlns:p14="http://schemas.microsoft.com/office/powerpoint/2010/main" val="3854667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when we deal with identities, </a:t>
            </a:r>
          </a:p>
          <a:p>
            <a:r>
              <a:rPr lang="en-US" dirty="0"/>
              <a:t>you have to address the secret-zero problem</a:t>
            </a:r>
          </a:p>
          <a:p>
            <a:endParaRPr lang="en-US" dirty="0"/>
          </a:p>
          <a:p>
            <a:r>
              <a:rPr lang="en-US" dirty="0"/>
              <a:t>How can you give an identity to something… </a:t>
            </a:r>
          </a:p>
          <a:p>
            <a:r>
              <a:rPr lang="en-US" dirty="0"/>
              <a:t>you do not yet known,</a:t>
            </a:r>
          </a:p>
          <a:p>
            <a:r>
              <a:rPr lang="en-US" dirty="0"/>
              <a:t>you have never seen?</a:t>
            </a:r>
          </a:p>
          <a:p>
            <a:r>
              <a:rPr lang="en-US" dirty="0"/>
              <a:t>---</a:t>
            </a:r>
          </a:p>
          <a:p>
            <a:r>
              <a:rPr lang="en-US" dirty="0"/>
              <a:t> </a:t>
            </a:r>
          </a:p>
        </p:txBody>
      </p:sp>
      <p:sp>
        <p:nvSpPr>
          <p:cNvPr id="4" name="Slide Number Placeholder 3"/>
          <p:cNvSpPr>
            <a:spLocks noGrp="1"/>
          </p:cNvSpPr>
          <p:nvPr>
            <p:ph type="sldNum" sz="quarter" idx="5"/>
          </p:nvPr>
        </p:nvSpPr>
        <p:spPr/>
        <p:txBody>
          <a:bodyPr/>
          <a:lstStyle/>
          <a:p>
            <a:fld id="{F6046663-ACCF-4C4C-A36F-7507E2299EDE}" type="slidenum">
              <a:rPr lang="en-US" smtClean="0"/>
              <a:t>5</a:t>
            </a:fld>
            <a:endParaRPr lang="en-US"/>
          </a:p>
        </p:txBody>
      </p:sp>
    </p:spTree>
    <p:extLst>
      <p:ext uri="{BB962C8B-B14F-4D97-AF65-F5344CB8AC3E}">
        <p14:creationId xmlns:p14="http://schemas.microsoft.com/office/powerpoint/2010/main" val="3311291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approach to secret-zero is to use profiling, workload profiling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illustrate, let me use an analogy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 years, I was tasked to pick up my mother-in-law at the airport,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my wife could not go… my wife could not 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(my mother in law) I have never seen 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could I pick the right 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I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went to the airport she was scheduled to arrive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Went there at the right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(still hundreds of strangers were streaming through the gates)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knew she was a woman… Indian…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knew her approximate age range… and that she was by herself.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knew… she would respond to the first name “Chitra”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how I found “Chitra”… and when I got home, …god blessed … my wife confirmed I had picked the right 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can an identity service also profile workloads?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process, a function, a VM, a pod?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VMware, AWS, or GCP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identity service gives identities … certificate, JWT token … based on ‘profiles’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Paranoid..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an attestation mechanism? = method used for confirming a device/workload’s identity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profiling/fingerprinting can be as loose or as tight as desired.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 I will give a certificate/JWT/and </a:t>
            </a:r>
            <a:r>
              <a:rPr lang="en-US" dirty="0" err="1"/>
              <a:t>ideitnty</a:t>
            </a:r>
            <a:r>
              <a:rPr lang="en-US" dirty="0"/>
              <a:t> to any process that runs in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‘loyalty’ </a:t>
            </a:r>
            <a:r>
              <a:rPr lang="en-US" dirty="0" err="1"/>
              <a:t>Vmware</a:t>
            </a:r>
            <a:r>
              <a:rPr lang="en-US" dirty="0"/>
              <a:t> VM machine that belongs to ‘Loyalty’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VM needs to run in our IPC2 datacenter, in the R2 availability zone,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process needs to be running as the ‘apache’ user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binary the process is running needs to be located at a given path and have a given </a:t>
            </a:r>
            <a:r>
              <a:rPr lang="en-US" dirty="0" err="1"/>
              <a:t>sha</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on and on… until you are satisfied</a:t>
            </a:r>
          </a:p>
          <a:p>
            <a:endParaRPr lang="en-US" dirty="0"/>
          </a:p>
        </p:txBody>
      </p:sp>
      <p:sp>
        <p:nvSpPr>
          <p:cNvPr id="4" name="Slide Number Placeholder 3"/>
          <p:cNvSpPr>
            <a:spLocks noGrp="1"/>
          </p:cNvSpPr>
          <p:nvPr>
            <p:ph type="sldNum" sz="quarter" idx="5"/>
          </p:nvPr>
        </p:nvSpPr>
        <p:spPr/>
        <p:txBody>
          <a:bodyPr/>
          <a:lstStyle/>
          <a:p>
            <a:fld id="{F6046663-ACCF-4C4C-A36F-7507E2299EDE}" type="slidenum">
              <a:rPr lang="en-US" smtClean="0"/>
              <a:t>6</a:t>
            </a:fld>
            <a:endParaRPr lang="en-US"/>
          </a:p>
        </p:txBody>
      </p:sp>
    </p:spTree>
    <p:extLst>
      <p:ext uri="{BB962C8B-B14F-4D97-AF65-F5344CB8AC3E}">
        <p14:creationId xmlns:p14="http://schemas.microsoft.com/office/powerpoint/2010/main" val="162664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the architectural diagram, </a:t>
            </a:r>
          </a:p>
          <a:p>
            <a:pPr marL="0" indent="0">
              <a:buFont typeface="Arial" panose="020B0604020202020204" pitchFamily="34" charset="0"/>
              <a:buNone/>
            </a:pPr>
            <a:r>
              <a:rPr lang="en-US" dirty="0"/>
              <a:t>On the right hand side… our HIGH-AVAILABILITY … identity service</a:t>
            </a:r>
          </a:p>
          <a:p>
            <a:pPr marL="0" indent="0">
              <a:buFont typeface="Arial" panose="020B0604020202020204" pitchFamily="34" charset="0"/>
              <a:buNone/>
            </a:pPr>
            <a:r>
              <a:rPr lang="en-US" dirty="0"/>
              <a:t>Let’s assume it is already deployed,</a:t>
            </a:r>
          </a:p>
          <a:p>
            <a:pPr marL="0" indent="0">
              <a:buFont typeface="Arial" panose="020B0604020202020204" pitchFamily="34" charset="0"/>
              <a:buNone/>
            </a:pPr>
            <a:r>
              <a:rPr lang="en-US" dirty="0"/>
              <a:t> </a:t>
            </a:r>
          </a:p>
          <a:p>
            <a:pPr marL="0" indent="0">
              <a:buFont typeface="Arial" panose="020B0604020202020204" pitchFamily="34" charset="0"/>
              <a:buNone/>
            </a:pPr>
            <a:r>
              <a:rPr lang="en-US" dirty="0"/>
              <a:t>Now imagine a new node… (seen on the left) … a VM… just appears or </a:t>
            </a:r>
            <a:r>
              <a:rPr lang="en-US" dirty="0" err="1"/>
              <a:t>autoscales</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As soon as the VM starts booting… the node agent … possibly burned in the image … contact the identity service</a:t>
            </a:r>
          </a:p>
          <a:p>
            <a:pPr marL="0" indent="0">
              <a:buFont typeface="Arial" panose="020B0604020202020204" pitchFamily="34" charset="0"/>
              <a:buNone/>
            </a:pPr>
            <a:r>
              <a:rPr lang="en-US" dirty="0" err="1"/>
              <a:t>THe</a:t>
            </a:r>
            <a:r>
              <a:rPr lang="en-US" dirty="0"/>
              <a:t> first 2 steps… is the profiling of the node agent,</a:t>
            </a:r>
          </a:p>
          <a:p>
            <a:pPr marL="0" indent="0">
              <a:buFont typeface="Arial" panose="020B0604020202020204" pitchFamily="34" charset="0"/>
              <a:buNone/>
            </a:pPr>
            <a:r>
              <a:rPr lang="en-US" dirty="0"/>
              <a:t>The node agent is an identity service component.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Once booted and from then on, </a:t>
            </a:r>
          </a:p>
          <a:p>
            <a:pPr marL="0" indent="0">
              <a:buFont typeface="Arial" panose="020B0604020202020204" pitchFamily="34" charset="0"/>
              <a:buNone/>
            </a:pPr>
            <a:r>
              <a:rPr lang="en-US" dirty="0"/>
              <a:t>any workload deployed on that node can query… the node agent</a:t>
            </a:r>
          </a:p>
          <a:p>
            <a:pPr marL="0" indent="0">
              <a:buFont typeface="Arial" panose="020B0604020202020204" pitchFamily="34" charset="0"/>
              <a:buNone/>
            </a:pPr>
            <a:r>
              <a:rPr lang="en-US" dirty="0"/>
              <a:t>Be profiled</a:t>
            </a:r>
          </a:p>
          <a:p>
            <a:pPr marL="0" indent="0">
              <a:buFont typeface="Arial" panose="020B0604020202020204" pitchFamily="34" charset="0"/>
              <a:buNone/>
            </a:pPr>
            <a:r>
              <a:rPr lang="en-US" dirty="0"/>
              <a:t>And get an identity.</a:t>
            </a:r>
          </a:p>
          <a:p>
            <a:pPr marL="0" indent="0">
              <a:buFont typeface="Arial" panose="020B0604020202020204" pitchFamily="34" charset="0"/>
              <a:buNone/>
            </a:pPr>
            <a:r>
              <a:rPr lang="en-US" dirty="0"/>
              <a:t>This is represented with step 3 to 6</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Autoscaling</a:t>
            </a:r>
          </a:p>
          <a:p>
            <a:pPr marL="628650" lvl="1" indent="-171450">
              <a:buFont typeface="Arial" panose="020B0604020202020204" pitchFamily="34" charset="0"/>
              <a:buChar char="•"/>
            </a:pPr>
            <a:r>
              <a:rPr lang="en-US" dirty="0"/>
              <a:t>(2 steps) Node agent comes up and is profiled before joining the ‘existing’ trust network</a:t>
            </a:r>
          </a:p>
          <a:p>
            <a:pPr marL="171450" lvl="0" indent="-171450">
              <a:buFont typeface="Arial" panose="020B0604020202020204" pitchFamily="34" charset="0"/>
              <a:buChar char="•"/>
            </a:pPr>
            <a:r>
              <a:rPr lang="en-US" dirty="0"/>
              <a:t>Any workload that gets started on this node can connect with the agent to be PROFILED to get an identity</a:t>
            </a:r>
          </a:p>
          <a:p>
            <a:pPr marL="628650" lvl="1" indent="-171450">
              <a:buFont typeface="Arial" panose="020B0604020202020204" pitchFamily="34" charset="0"/>
              <a:buChar char="•"/>
            </a:pPr>
            <a:r>
              <a:rPr lang="en-US" dirty="0"/>
              <a:t>As depicted above, from the application perspective that’s a 4 step process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Node:</a:t>
            </a:r>
          </a:p>
          <a:p>
            <a:pPr marL="628650" lvl="1" indent="-171450">
              <a:buFont typeface="Arial" panose="020B0604020202020204" pitchFamily="34" charset="0"/>
              <a:buChar char="•"/>
            </a:pPr>
            <a:r>
              <a:rPr lang="en-US" dirty="0"/>
              <a:t>Deployed on </a:t>
            </a:r>
            <a:r>
              <a:rPr lang="en-US" dirty="0" err="1"/>
              <a:t>Vmware</a:t>
            </a:r>
            <a:r>
              <a:rPr lang="en-US" dirty="0"/>
              <a:t> infrastructure, EX: TIMS</a:t>
            </a:r>
          </a:p>
          <a:p>
            <a:pPr marL="628650" lvl="1" indent="-171450">
              <a:buFont typeface="Arial" panose="020B0604020202020204" pitchFamily="34" charset="0"/>
              <a:buChar char="•"/>
            </a:pPr>
            <a:r>
              <a:rPr lang="en-US" dirty="0"/>
              <a:t>Identity service = more than 1 component </a:t>
            </a:r>
          </a:p>
          <a:p>
            <a:pPr marL="628650" lvl="1" indent="-171450">
              <a:buFont typeface="Arial" panose="020B0604020202020204" pitchFamily="34" charset="0"/>
              <a:buChar char="•"/>
            </a:pPr>
            <a:r>
              <a:rPr lang="en-US" dirty="0"/>
              <a:t>HA of server + identity registry</a:t>
            </a:r>
          </a:p>
          <a:p>
            <a:pPr marL="171450" indent="-171450">
              <a:buFont typeface="Arial" panose="020B0604020202020204" pitchFamily="34" charset="0"/>
              <a:buChar char="•"/>
            </a:pPr>
            <a:r>
              <a:rPr lang="en-US" dirty="0"/>
              <a:t>Agent/node attestation </a:t>
            </a:r>
          </a:p>
          <a:p>
            <a:pPr marL="628650" lvl="1" indent="-171450">
              <a:buFont typeface="Arial" panose="020B0604020202020204" pitchFamily="34" charset="0"/>
              <a:buChar char="•"/>
            </a:pPr>
            <a:r>
              <a:rPr lang="en-US" dirty="0"/>
              <a:t>(one-time token, … ) = Node Attestation. </a:t>
            </a:r>
            <a:r>
              <a:rPr lang="en-US" dirty="0">
                <a:sym typeface="Wingdings" pitchFamily="2" charset="2"/>
              </a:rPr>
              <a:t> grow the trust network  workloads on that node can get an identity</a:t>
            </a:r>
          </a:p>
          <a:p>
            <a:pPr marL="171450" indent="-171450">
              <a:buFont typeface="Arial" panose="020B0604020202020204" pitchFamily="34" charset="0"/>
              <a:buChar char="•"/>
            </a:pPr>
            <a:r>
              <a:rPr lang="en-US" dirty="0">
                <a:sym typeface="Wingdings" pitchFamily="2" charset="2"/>
              </a:rPr>
              <a:t>Workload attestation</a:t>
            </a:r>
          </a:p>
          <a:p>
            <a:pPr marL="628650" lvl="1" indent="-171450">
              <a:buFont typeface="Arial" panose="020B0604020202020204" pitchFamily="34" charset="0"/>
              <a:buChar char="•"/>
            </a:pPr>
            <a:r>
              <a:rPr lang="en-US" dirty="0">
                <a:sym typeface="Wingdings" pitchFamily="2" charset="2"/>
              </a:rPr>
              <a:t>Workload can request an identity in 2 form factors (1) JWT / AWT (2) certificate  &lt;!&gt; Both can be issued and used at the same time!</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6046663-ACCF-4C4C-A36F-7507E2299EDE}" type="slidenum">
              <a:rPr lang="en-US" smtClean="0"/>
              <a:t>7</a:t>
            </a:fld>
            <a:endParaRPr lang="en-US"/>
          </a:p>
        </p:txBody>
      </p:sp>
    </p:spTree>
    <p:extLst>
      <p:ext uri="{BB962C8B-B14F-4D97-AF65-F5344CB8AC3E}">
        <p14:creationId xmlns:p14="http://schemas.microsoft.com/office/powerpoint/2010/main" val="543431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to understand how all the identity service components and the workload interact, I invite you to go through our 1</a:t>
            </a:r>
            <a:r>
              <a:rPr lang="en-US" baseline="30000" dirty="0"/>
              <a:t>st</a:t>
            </a:r>
            <a:r>
              <a:rPr lang="en-US" dirty="0"/>
              <a:t> demo</a:t>
            </a:r>
          </a:p>
          <a:p>
            <a:endParaRPr lang="en-US" dirty="0"/>
          </a:p>
          <a:p>
            <a:r>
              <a:rPr lang="en-US" dirty="0"/>
              <a:t>---</a:t>
            </a:r>
          </a:p>
        </p:txBody>
      </p:sp>
      <p:sp>
        <p:nvSpPr>
          <p:cNvPr id="4" name="Slide Number Placeholder 3"/>
          <p:cNvSpPr>
            <a:spLocks noGrp="1"/>
          </p:cNvSpPr>
          <p:nvPr>
            <p:ph type="sldNum" sz="quarter" idx="5"/>
          </p:nvPr>
        </p:nvSpPr>
        <p:spPr/>
        <p:txBody>
          <a:bodyPr/>
          <a:lstStyle/>
          <a:p>
            <a:fld id="{F6046663-ACCF-4C4C-A36F-7507E2299EDE}" type="slidenum">
              <a:rPr lang="en-US" smtClean="0"/>
              <a:t>8</a:t>
            </a:fld>
            <a:endParaRPr lang="en-US"/>
          </a:p>
        </p:txBody>
      </p:sp>
    </p:spTree>
    <p:extLst>
      <p:ext uri="{BB962C8B-B14F-4D97-AF65-F5344CB8AC3E}">
        <p14:creationId xmlns:p14="http://schemas.microsoft.com/office/powerpoint/2010/main" val="372430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our second demo is different.</a:t>
            </a:r>
          </a:p>
          <a:p>
            <a:r>
              <a:rPr lang="en-US" dirty="0"/>
              <a:t>Here want to show is that to start using our identities, no code change …in the application… is required.</a:t>
            </a:r>
          </a:p>
          <a:p>
            <a:r>
              <a:rPr lang="en-US" dirty="0"/>
              <a:t>Indeed, thanks to the SDS API of envoy proxies, identities can be managed by the PaaS, the platform</a:t>
            </a:r>
          </a:p>
          <a:p>
            <a:endParaRPr lang="en-US" dirty="0"/>
          </a:p>
          <a:p>
            <a:r>
              <a:rPr lang="en-US" dirty="0"/>
              <a:t>---</a:t>
            </a:r>
          </a:p>
          <a:p>
            <a:endParaRPr lang="en-US" dirty="0"/>
          </a:p>
          <a:p>
            <a:endParaRPr lang="en-US" dirty="0"/>
          </a:p>
          <a:p>
            <a:r>
              <a:rPr lang="en-US" dirty="0"/>
              <a:t>What is SDS</a:t>
            </a:r>
          </a:p>
          <a:p>
            <a:r>
              <a:rPr lang="en-US" dirty="0"/>
              <a:t>- </a:t>
            </a:r>
            <a:r>
              <a:rPr lang="en-US" dirty="0" err="1"/>
              <a:t>gRPC</a:t>
            </a:r>
            <a:r>
              <a:rPr lang="en-US" dirty="0"/>
              <a:t> between Agent/workload API and Envoy </a:t>
            </a:r>
            <a:r>
              <a:rPr lang="en-US" dirty="0">
                <a:sym typeface="Wingdings" pitchFamily="2" charset="2"/>
              </a:rPr>
              <a:t> certificates are pushed to the proxy before they expire!</a:t>
            </a:r>
            <a:endParaRPr lang="en-US" dirty="0"/>
          </a:p>
          <a:p>
            <a:r>
              <a:rPr lang="en-US" dirty="0" err="1"/>
              <a:t>mTLS</a:t>
            </a:r>
            <a:r>
              <a:rPr lang="en-US" dirty="0"/>
              <a:t> -&gt; zero trust network</a:t>
            </a:r>
          </a:p>
          <a:p>
            <a:endParaRPr lang="en-US" dirty="0"/>
          </a:p>
          <a:p>
            <a:r>
              <a:rPr lang="en-US" dirty="0"/>
              <a:t>Different from Kubernetes sidecar injection </a:t>
            </a:r>
          </a:p>
          <a:p>
            <a:pPr marL="171450" indent="-171450">
              <a:buFont typeface="Wingdings" pitchFamily="2" charset="2"/>
              <a:buChar char="à"/>
            </a:pPr>
            <a:r>
              <a:rPr lang="en-US" dirty="0">
                <a:sym typeface="Wingdings" pitchFamily="2" charset="2"/>
              </a:rPr>
              <a:t>Proxy is a stand alone process running on the machine</a:t>
            </a:r>
          </a:p>
          <a:p>
            <a:pPr marL="171450" indent="-171450">
              <a:buFont typeface="Wingdings" pitchFamily="2" charset="2"/>
              <a:buChar char="à"/>
            </a:pPr>
            <a:endParaRPr lang="en-US" dirty="0"/>
          </a:p>
        </p:txBody>
      </p:sp>
      <p:sp>
        <p:nvSpPr>
          <p:cNvPr id="4" name="Slide Number Placeholder 3"/>
          <p:cNvSpPr>
            <a:spLocks noGrp="1"/>
          </p:cNvSpPr>
          <p:nvPr>
            <p:ph type="sldNum" sz="quarter" idx="5"/>
          </p:nvPr>
        </p:nvSpPr>
        <p:spPr/>
        <p:txBody>
          <a:bodyPr/>
          <a:lstStyle/>
          <a:p>
            <a:fld id="{F6046663-ACCF-4C4C-A36F-7507E2299EDE}" type="slidenum">
              <a:rPr lang="en-US" smtClean="0"/>
              <a:t>9</a:t>
            </a:fld>
            <a:endParaRPr lang="en-US"/>
          </a:p>
        </p:txBody>
      </p:sp>
    </p:spTree>
    <p:extLst>
      <p:ext uri="{BB962C8B-B14F-4D97-AF65-F5344CB8AC3E}">
        <p14:creationId xmlns:p14="http://schemas.microsoft.com/office/powerpoint/2010/main" val="1333302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140C-EE5D-DA40-A074-28E840A317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C8A11C-1FC8-9F43-90CE-D38BAD2D1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E83C60-4E5F-F84C-8401-131A14759B62}"/>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5" name="Footer Placeholder 4">
            <a:extLst>
              <a:ext uri="{FF2B5EF4-FFF2-40B4-BE49-F238E27FC236}">
                <a16:creationId xmlns:a16="http://schemas.microsoft.com/office/drawing/2014/main" id="{90D61BE5-60FC-E642-8635-7905180EF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7F495-0A70-1A4B-B8D1-56D05E030CD8}"/>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52785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2F8D1-7CA2-114F-9AC1-032D54AEB3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6F593D-08E8-B94F-B0F3-BF197461CE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F5FCF-51B4-2B42-9893-3E090AA78C9B}"/>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5" name="Footer Placeholder 4">
            <a:extLst>
              <a:ext uri="{FF2B5EF4-FFF2-40B4-BE49-F238E27FC236}">
                <a16:creationId xmlns:a16="http://schemas.microsoft.com/office/drawing/2014/main" id="{4A1EE5BF-13B4-C742-9970-1745C97BF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90FD2-F945-E64F-BA4A-2EB37CB9EFA3}"/>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102032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7657E-4B7D-BB45-ADF9-9C437A5A0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5AEAE3-BFA2-E348-80AA-E56F5D8EB5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8E8E5-7946-2E44-ADA0-4839E13F17A4}"/>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5" name="Footer Placeholder 4">
            <a:extLst>
              <a:ext uri="{FF2B5EF4-FFF2-40B4-BE49-F238E27FC236}">
                <a16:creationId xmlns:a16="http://schemas.microsoft.com/office/drawing/2014/main" id="{DEC58BA9-F20B-F34C-80C6-8093B011E9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AB440-5067-AE44-9CCE-A4BDC0B5804C}"/>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263904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07D5C-F2D7-9749-93FF-017F0A5E56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13544-6695-F640-B4E9-3BD2847447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A4B21-AFA1-FE42-B80B-A84EB1A8C346}"/>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5" name="Footer Placeholder 4">
            <a:extLst>
              <a:ext uri="{FF2B5EF4-FFF2-40B4-BE49-F238E27FC236}">
                <a16:creationId xmlns:a16="http://schemas.microsoft.com/office/drawing/2014/main" id="{DEE7A11E-C87A-BA4E-A436-EFBF091B1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80938-E7AD-DF4D-9043-A1451D1B48C9}"/>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645598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5F26-E629-9F4A-8012-9B0B0FE753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2B94BC-F9F3-8F4F-ACD9-36B10DF595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0A57C-E6D1-B44B-9FC5-17CAB11B5AD3}"/>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5" name="Footer Placeholder 4">
            <a:extLst>
              <a:ext uri="{FF2B5EF4-FFF2-40B4-BE49-F238E27FC236}">
                <a16:creationId xmlns:a16="http://schemas.microsoft.com/office/drawing/2014/main" id="{30A7E17F-69B1-D649-ADBB-D2B0A735B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2A190-9BE8-9D49-ADFD-3E73A6C7F081}"/>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2120427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4EE29-4F05-FE47-9CE4-659EEC3698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C6DE60-8430-744A-93FE-0692414C86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AEBCB7-EEE3-FA44-B40A-624894F3DD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C04EB8-3D49-6D45-A2DA-F98ACA3E48BC}"/>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6" name="Footer Placeholder 5">
            <a:extLst>
              <a:ext uri="{FF2B5EF4-FFF2-40B4-BE49-F238E27FC236}">
                <a16:creationId xmlns:a16="http://schemas.microsoft.com/office/drawing/2014/main" id="{E9EE5BA7-D063-E341-962A-6E72C6478D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C1D43-BF23-F04A-B94E-55B4EEB4E73C}"/>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150289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DC4DC-A669-514F-B3F2-21A261E34D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14C9AA-7C88-6F4C-B07A-39AD8EE3A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6FF24E-4F65-904B-8A52-657D163FA6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A2B6B5-DBAB-9B40-9456-A669F60E72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E7CCED-12D6-6F41-A834-5A734765DE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60DA07-EE61-B046-A425-EE9E207388C7}"/>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8" name="Footer Placeholder 7">
            <a:extLst>
              <a:ext uri="{FF2B5EF4-FFF2-40B4-BE49-F238E27FC236}">
                <a16:creationId xmlns:a16="http://schemas.microsoft.com/office/drawing/2014/main" id="{9EC7C0DF-B43C-A543-9910-5F2637DD3C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FAC998-E78E-E244-8183-8F6D7535E9BE}"/>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1521081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C6D-044B-B34C-8170-6E771C23EA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9C91C3-6470-964C-8AE4-F01ABF4E9E79}"/>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4" name="Footer Placeholder 3">
            <a:extLst>
              <a:ext uri="{FF2B5EF4-FFF2-40B4-BE49-F238E27FC236}">
                <a16:creationId xmlns:a16="http://schemas.microsoft.com/office/drawing/2014/main" id="{CEB419F5-29AA-5746-A752-2B940AF9C3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2F63BD-8316-EF45-BCB2-33CD1FBAC0BA}"/>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2123358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A0E0FA-3AA1-954E-86B5-3D3ADAC7A5A5}"/>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3" name="Footer Placeholder 2">
            <a:extLst>
              <a:ext uri="{FF2B5EF4-FFF2-40B4-BE49-F238E27FC236}">
                <a16:creationId xmlns:a16="http://schemas.microsoft.com/office/drawing/2014/main" id="{B63F51E5-801D-7946-979A-69CC5A6D21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BC31E2-7E47-2248-81E9-84D9E9AF73F0}"/>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1160737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1A49C-CC25-CC46-B7F7-149F28A91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06CD64-338F-3D42-AC08-B773E543E5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D67C4-B617-8146-A7A5-0FCEFD199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ACFFE-F636-2D40-B259-38F911BD3F70}"/>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6" name="Footer Placeholder 5">
            <a:extLst>
              <a:ext uri="{FF2B5EF4-FFF2-40B4-BE49-F238E27FC236}">
                <a16:creationId xmlns:a16="http://schemas.microsoft.com/office/drawing/2014/main" id="{B91DE358-7AF9-2742-A1F4-A86E3C6AF7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78E00D-CBF7-BA48-8897-76008165B1CF}"/>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4075429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C972-E2E2-7C4A-BBF5-10C69C0143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55A5DE-231E-F440-AA45-975117F04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E71A26-B141-9341-8F9F-2FC91F63E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694A86-68CC-C843-B471-90BF20C5A1F3}"/>
              </a:ext>
            </a:extLst>
          </p:cNvPr>
          <p:cNvSpPr>
            <a:spLocks noGrp="1"/>
          </p:cNvSpPr>
          <p:nvPr>
            <p:ph type="dt" sz="half" idx="10"/>
          </p:nvPr>
        </p:nvSpPr>
        <p:spPr/>
        <p:txBody>
          <a:bodyPr/>
          <a:lstStyle/>
          <a:p>
            <a:fld id="{C8075B1D-7A50-1B40-A5EC-EA5B5A847AD3}" type="datetimeFigureOut">
              <a:rPr lang="en-US" smtClean="0"/>
              <a:t>9/10/20</a:t>
            </a:fld>
            <a:endParaRPr lang="en-US"/>
          </a:p>
        </p:txBody>
      </p:sp>
      <p:sp>
        <p:nvSpPr>
          <p:cNvPr id="6" name="Footer Placeholder 5">
            <a:extLst>
              <a:ext uri="{FF2B5EF4-FFF2-40B4-BE49-F238E27FC236}">
                <a16:creationId xmlns:a16="http://schemas.microsoft.com/office/drawing/2014/main" id="{4CB0F916-4B4C-C747-81E9-AA8969FD3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F1D206-BD4D-0D43-B346-69C8D534D11D}"/>
              </a:ext>
            </a:extLst>
          </p:cNvPr>
          <p:cNvSpPr>
            <a:spLocks noGrp="1"/>
          </p:cNvSpPr>
          <p:nvPr>
            <p:ph type="sldNum" sz="quarter" idx="12"/>
          </p:nvPr>
        </p:nvSpPr>
        <p:spPr/>
        <p:txBody>
          <a:bodyPr/>
          <a:lstStyle/>
          <a:p>
            <a:fld id="{25CA85E5-FF3D-DE47-86BD-F02311CC047D}" type="slidenum">
              <a:rPr lang="en-US" smtClean="0"/>
              <a:t>‹#›</a:t>
            </a:fld>
            <a:endParaRPr lang="en-US"/>
          </a:p>
        </p:txBody>
      </p:sp>
    </p:spTree>
    <p:extLst>
      <p:ext uri="{BB962C8B-B14F-4D97-AF65-F5344CB8AC3E}">
        <p14:creationId xmlns:p14="http://schemas.microsoft.com/office/powerpoint/2010/main" val="4191219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1BEAD0-863C-E54D-8159-3DEB1680F6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52B05C-6E29-D849-8883-1D29D5224B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ED16-63BD-A043-AF3B-6194E34B85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75B1D-7A50-1B40-A5EC-EA5B5A847AD3}" type="datetimeFigureOut">
              <a:rPr lang="en-US" smtClean="0"/>
              <a:t>9/10/20</a:t>
            </a:fld>
            <a:endParaRPr lang="en-US"/>
          </a:p>
        </p:txBody>
      </p:sp>
      <p:sp>
        <p:nvSpPr>
          <p:cNvPr id="5" name="Footer Placeholder 4">
            <a:extLst>
              <a:ext uri="{FF2B5EF4-FFF2-40B4-BE49-F238E27FC236}">
                <a16:creationId xmlns:a16="http://schemas.microsoft.com/office/drawing/2014/main" id="{D4CC7684-CA13-D449-B11E-02A46EC030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58EC56-6BC2-3847-83F3-5E5975FFB3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CA85E5-FF3D-DE47-86BD-F02311CC047D}" type="slidenum">
              <a:rPr lang="en-US" smtClean="0"/>
              <a:t>‹#›</a:t>
            </a:fld>
            <a:endParaRPr lang="en-US"/>
          </a:p>
        </p:txBody>
      </p:sp>
    </p:spTree>
    <p:extLst>
      <p:ext uri="{BB962C8B-B14F-4D97-AF65-F5344CB8AC3E}">
        <p14:creationId xmlns:p14="http://schemas.microsoft.com/office/powerpoint/2010/main" val="2613000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tash.aexp.com/stash/users/rmayssat/repos/oneamex-200910-growthhack-3-oidc/brows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stash.aexp.com/stash/users/rmayssat/repos/oneamex-200910-growthhack-3-oidc/browse/README.md"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piffe.io/"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zone.com/articles/dont-get-pwned-by-secret-zer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piffe.i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stash.aexp.com/stash/users/rmayssat/repos/oneamex-200910-growthhack-1-components/browse/README.md" TargetMode="External"/><Relationship Id="rId4" Type="http://schemas.openxmlformats.org/officeDocument/2006/relationships/hyperlink" Target="https://stash.aexp.com/stash/users/rmayssat/repos/oneamex-200910-growthhack-1-components/brows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stash.aexp.com/stash/users/rmayssat/repos/oneamex-200910-growthhack-2-envoy/browse/README.md" TargetMode="External"/><Relationship Id="rId4" Type="http://schemas.openxmlformats.org/officeDocument/2006/relationships/hyperlink" Target="https://stash.aexp.com/stash/users/rmayssat/repos/oneamex-200910-growthhack-2-envoy/brow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1207-ED4C-4B4D-9F1C-1F9FEA00FA93}"/>
              </a:ext>
            </a:extLst>
          </p:cNvPr>
          <p:cNvSpPr>
            <a:spLocks noGrp="1"/>
          </p:cNvSpPr>
          <p:nvPr>
            <p:ph type="ctrTitle"/>
          </p:nvPr>
        </p:nvSpPr>
        <p:spPr>
          <a:xfrm>
            <a:off x="1524000" y="1122363"/>
            <a:ext cx="9144000" cy="1994910"/>
          </a:xfrm>
        </p:spPr>
        <p:txBody>
          <a:bodyPr/>
          <a:lstStyle/>
          <a:p>
            <a:r>
              <a:rPr lang="en-US" dirty="0"/>
              <a:t>Workload: Who am I?</a:t>
            </a:r>
          </a:p>
        </p:txBody>
      </p:sp>
      <p:sp>
        <p:nvSpPr>
          <p:cNvPr id="3" name="Subtitle 2">
            <a:extLst>
              <a:ext uri="{FF2B5EF4-FFF2-40B4-BE49-F238E27FC236}">
                <a16:creationId xmlns:a16="http://schemas.microsoft.com/office/drawing/2014/main" id="{B6A89313-7721-8642-AC17-D89144CDF2E5}"/>
              </a:ext>
            </a:extLst>
          </p:cNvPr>
          <p:cNvSpPr>
            <a:spLocks noGrp="1"/>
          </p:cNvSpPr>
          <p:nvPr>
            <p:ph type="subTitle" idx="1"/>
          </p:nvPr>
        </p:nvSpPr>
        <p:spPr>
          <a:xfrm>
            <a:off x="1524000" y="3060129"/>
            <a:ext cx="9144000" cy="1655762"/>
          </a:xfrm>
        </p:spPr>
        <p:txBody>
          <a:bodyPr/>
          <a:lstStyle/>
          <a:p>
            <a:r>
              <a:rPr lang="en-US" dirty="0">
                <a:solidFill>
                  <a:schemeClr val="bg1"/>
                </a:solidFill>
              </a:rPr>
              <a:t>An identity framework inspired by </a:t>
            </a:r>
          </a:p>
          <a:p>
            <a:r>
              <a:rPr lang="en-US" dirty="0">
                <a:solidFill>
                  <a:schemeClr val="bg1"/>
                </a:solidFill>
              </a:rPr>
              <a:t>the production infrastructure of Google </a:t>
            </a:r>
          </a:p>
        </p:txBody>
      </p:sp>
      <p:pic>
        <p:nvPicPr>
          <p:cNvPr id="4" name="Picture 3" descr="A picture containing sitting, drawing, monitor, blue&#10;&#10;Description automatically generated">
            <a:extLst>
              <a:ext uri="{FF2B5EF4-FFF2-40B4-BE49-F238E27FC236}">
                <a16:creationId xmlns:a16="http://schemas.microsoft.com/office/drawing/2014/main" id="{45434E82-D4CA-3D46-8A02-838F2F03A5C0}"/>
              </a:ext>
            </a:extLst>
          </p:cNvPr>
          <p:cNvPicPr>
            <a:picLocks noChangeAspect="1"/>
          </p:cNvPicPr>
          <p:nvPr/>
        </p:nvPicPr>
        <p:blipFill>
          <a:blip r:embed="rId3"/>
          <a:stretch>
            <a:fillRect/>
          </a:stretch>
        </p:blipFill>
        <p:spPr>
          <a:xfrm>
            <a:off x="9175919" y="6058203"/>
            <a:ext cx="2984161" cy="670826"/>
          </a:xfrm>
          <a:prstGeom prst="rect">
            <a:avLst/>
          </a:prstGeom>
        </p:spPr>
      </p:pic>
      <p:sp>
        <p:nvSpPr>
          <p:cNvPr id="5" name="TextBox 4">
            <a:extLst>
              <a:ext uri="{FF2B5EF4-FFF2-40B4-BE49-F238E27FC236}">
                <a16:creationId xmlns:a16="http://schemas.microsoft.com/office/drawing/2014/main" id="{822CB252-7093-7C4A-9EF3-0455E76071B9}"/>
              </a:ext>
            </a:extLst>
          </p:cNvPr>
          <p:cNvSpPr txBox="1"/>
          <p:nvPr/>
        </p:nvSpPr>
        <p:spPr>
          <a:xfrm>
            <a:off x="1524000" y="4974703"/>
            <a:ext cx="7424791" cy="1754326"/>
          </a:xfrm>
          <a:prstGeom prst="rect">
            <a:avLst/>
          </a:prstGeom>
          <a:noFill/>
        </p:spPr>
        <p:txBody>
          <a:bodyPr wrap="square" rtlCol="0">
            <a:spAutoFit/>
          </a:bodyPr>
          <a:lstStyle/>
          <a:p>
            <a:r>
              <a:rPr lang="en-US" dirty="0"/>
              <a:t>Team </a:t>
            </a:r>
            <a:r>
              <a:rPr lang="en-US" dirty="0" err="1"/>
              <a:t>PaaSteurizers</a:t>
            </a:r>
            <a:r>
              <a:rPr lang="en-US" dirty="0"/>
              <a:t>:</a:t>
            </a:r>
          </a:p>
          <a:p>
            <a:endParaRPr lang="en-US" dirty="0"/>
          </a:p>
          <a:p>
            <a:r>
              <a:rPr lang="en-US" dirty="0"/>
              <a:t>    Emmanuel </a:t>
            </a:r>
            <a:r>
              <a:rPr lang="en-US" dirty="0" err="1"/>
              <a:t>Mayssat</a:t>
            </a:r>
            <a:r>
              <a:rPr lang="en-US" dirty="0"/>
              <a:t> – DevOps Staff Engineer – One Identity</a:t>
            </a:r>
          </a:p>
          <a:p>
            <a:r>
              <a:rPr lang="en-US" dirty="0"/>
              <a:t>    Ravi </a:t>
            </a:r>
            <a:r>
              <a:rPr lang="en-US" dirty="0" err="1"/>
              <a:t>Velineni</a:t>
            </a:r>
            <a:r>
              <a:rPr lang="en-US" dirty="0"/>
              <a:t> – Senior Engineer – Cloud Engineering / Compute and Storage</a:t>
            </a:r>
          </a:p>
          <a:p>
            <a:r>
              <a:rPr lang="en-US" dirty="0"/>
              <a:t>    </a:t>
            </a:r>
            <a:r>
              <a:rPr lang="en-US" dirty="0" err="1"/>
              <a:t>Chella</a:t>
            </a:r>
            <a:r>
              <a:rPr lang="en-US" dirty="0"/>
              <a:t> </a:t>
            </a:r>
            <a:r>
              <a:rPr lang="en-US" dirty="0" err="1"/>
              <a:t>Thalaimuthu</a:t>
            </a:r>
            <a:r>
              <a:rPr lang="en-US" dirty="0"/>
              <a:t> – Product Manager – Cloud Engineering</a:t>
            </a:r>
          </a:p>
          <a:p>
            <a:r>
              <a:rPr lang="en-US" dirty="0"/>
              <a:t>    Alicia Robinson – Technical Writer – Cloud Engineering</a:t>
            </a:r>
          </a:p>
        </p:txBody>
      </p:sp>
    </p:spTree>
    <p:extLst>
      <p:ext uri="{BB962C8B-B14F-4D97-AF65-F5344CB8AC3E}">
        <p14:creationId xmlns:p14="http://schemas.microsoft.com/office/powerpoint/2010/main" val="3086825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2144-A39A-154B-88ED-40CFE0F5E4E3}"/>
              </a:ext>
            </a:extLst>
          </p:cNvPr>
          <p:cNvSpPr>
            <a:spLocks noGrp="1"/>
          </p:cNvSpPr>
          <p:nvPr>
            <p:ph type="title"/>
          </p:nvPr>
        </p:nvSpPr>
        <p:spPr>
          <a:xfrm>
            <a:off x="0" y="18255"/>
            <a:ext cx="12192000" cy="1325563"/>
          </a:xfrm>
        </p:spPr>
        <p:txBody>
          <a:bodyPr anchor="t" anchorCtr="0"/>
          <a:lstStyle/>
          <a:p>
            <a:pPr algn="ctr"/>
            <a:r>
              <a:rPr lang="en-US" dirty="0"/>
              <a:t>Identities that span cloud platforms: GKE to AWS S3</a:t>
            </a:r>
            <a:br>
              <a:rPr lang="en-US" dirty="0"/>
            </a:br>
            <a:r>
              <a:rPr lang="en-US" sz="1800" dirty="0"/>
              <a:t>(Truly supports heterogenous environments)</a:t>
            </a:r>
          </a:p>
        </p:txBody>
      </p:sp>
      <p:sp>
        <p:nvSpPr>
          <p:cNvPr id="6" name="TextBox 5">
            <a:extLst>
              <a:ext uri="{FF2B5EF4-FFF2-40B4-BE49-F238E27FC236}">
                <a16:creationId xmlns:a16="http://schemas.microsoft.com/office/drawing/2014/main" id="{DC2C7FE4-9E69-AC4A-8DF0-10A4414DE39C}"/>
              </a:ext>
            </a:extLst>
          </p:cNvPr>
          <p:cNvSpPr txBox="1"/>
          <p:nvPr/>
        </p:nvSpPr>
        <p:spPr>
          <a:xfrm>
            <a:off x="0" y="6143708"/>
            <a:ext cx="12192000" cy="738664"/>
          </a:xfrm>
          <a:prstGeom prst="rect">
            <a:avLst/>
          </a:prstGeom>
          <a:noFill/>
        </p:spPr>
        <p:txBody>
          <a:bodyPr wrap="square" rtlCol="0">
            <a:spAutoFit/>
          </a:bodyPr>
          <a:lstStyle/>
          <a:p>
            <a:pPr algn="ctr"/>
            <a:r>
              <a:rPr lang="en-US" sz="1400" dirty="0"/>
              <a:t>Demo3</a:t>
            </a:r>
          </a:p>
          <a:p>
            <a:pPr algn="ctr"/>
            <a:r>
              <a:rPr lang="en-US" sz="1400" dirty="0"/>
              <a:t>Repo: </a:t>
            </a:r>
            <a:r>
              <a:rPr lang="en-US" sz="1400" dirty="0">
                <a:hlinkClick r:id="rId3"/>
              </a:rPr>
              <a:t>https://stash.aexp.com/stash/users/rmayssat/repos/oneamex-200910-growthhack-3-oidc/browse</a:t>
            </a:r>
            <a:endParaRPr lang="en-US" sz="1400" dirty="0"/>
          </a:p>
          <a:p>
            <a:pPr algn="ctr"/>
            <a:r>
              <a:rPr lang="en-US" sz="1400" dirty="0"/>
              <a:t>Instructions: </a:t>
            </a:r>
            <a:r>
              <a:rPr lang="en-US" sz="1400" dirty="0">
                <a:hlinkClick r:id="rId4"/>
              </a:rPr>
              <a:t>https://stash.aexp.com/stash/users/rmayssat/repos/oneamex-200910-growthhack-3-oidc/browse/README.md</a:t>
            </a:r>
            <a:endParaRPr lang="en-US" sz="1400" dirty="0"/>
          </a:p>
        </p:txBody>
      </p:sp>
      <p:pic>
        <p:nvPicPr>
          <p:cNvPr id="10" name="Picture 9" descr="A close up of text on a white background&#10;&#10;Description automatically generated">
            <a:extLst>
              <a:ext uri="{FF2B5EF4-FFF2-40B4-BE49-F238E27FC236}">
                <a16:creationId xmlns:a16="http://schemas.microsoft.com/office/drawing/2014/main" id="{994863C2-0EBB-684A-A5C0-446A30AB46CE}"/>
              </a:ext>
            </a:extLst>
          </p:cNvPr>
          <p:cNvPicPr>
            <a:picLocks noChangeAspect="1"/>
          </p:cNvPicPr>
          <p:nvPr/>
        </p:nvPicPr>
        <p:blipFill>
          <a:blip r:embed="rId5"/>
          <a:stretch>
            <a:fillRect/>
          </a:stretch>
        </p:blipFill>
        <p:spPr>
          <a:xfrm>
            <a:off x="2382980" y="909662"/>
            <a:ext cx="8409710" cy="5339188"/>
          </a:xfrm>
          <a:prstGeom prst="rect">
            <a:avLst/>
          </a:prstGeom>
        </p:spPr>
      </p:pic>
    </p:spTree>
    <p:extLst>
      <p:ext uri="{BB962C8B-B14F-4D97-AF65-F5344CB8AC3E}">
        <p14:creationId xmlns:p14="http://schemas.microsoft.com/office/powerpoint/2010/main" val="1913508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670E-ADA4-E142-A646-33A5259F0301}"/>
              </a:ext>
            </a:extLst>
          </p:cNvPr>
          <p:cNvSpPr>
            <a:spLocks noGrp="1"/>
          </p:cNvSpPr>
          <p:nvPr>
            <p:ph type="title"/>
          </p:nvPr>
        </p:nvSpPr>
        <p:spPr>
          <a:xfrm>
            <a:off x="0" y="18255"/>
            <a:ext cx="12192000" cy="1325563"/>
          </a:xfrm>
        </p:spPr>
        <p:txBody>
          <a:bodyPr/>
          <a:lstStyle/>
          <a:p>
            <a:pPr algn="ctr"/>
            <a:r>
              <a:rPr lang="en-US" dirty="0"/>
              <a:t>Summary</a:t>
            </a:r>
          </a:p>
        </p:txBody>
      </p:sp>
      <p:sp>
        <p:nvSpPr>
          <p:cNvPr id="3" name="Content Placeholder 2">
            <a:extLst>
              <a:ext uri="{FF2B5EF4-FFF2-40B4-BE49-F238E27FC236}">
                <a16:creationId xmlns:a16="http://schemas.microsoft.com/office/drawing/2014/main" id="{00373BEE-7D73-9347-92FF-706C98C1BFFE}"/>
              </a:ext>
            </a:extLst>
          </p:cNvPr>
          <p:cNvSpPr>
            <a:spLocks noGrp="1"/>
          </p:cNvSpPr>
          <p:nvPr>
            <p:ph idx="1"/>
          </p:nvPr>
        </p:nvSpPr>
        <p:spPr>
          <a:xfrm>
            <a:off x="581891" y="1465406"/>
            <a:ext cx="11208327" cy="4893829"/>
          </a:xfrm>
        </p:spPr>
        <p:txBody>
          <a:bodyPr>
            <a:normAutofit fontScale="77500" lnSpcReduction="20000"/>
          </a:bodyPr>
          <a:lstStyle/>
          <a:p>
            <a:r>
              <a:rPr lang="en-US" dirty="0"/>
              <a:t>Through interviews, we unearthed the need for a new kind of workload identity service</a:t>
            </a:r>
          </a:p>
          <a:p>
            <a:pPr lvl="1"/>
            <a:r>
              <a:rPr lang="en-US" dirty="0"/>
              <a:t>Needs to work with all compute resources</a:t>
            </a:r>
          </a:p>
          <a:p>
            <a:pPr lvl="1"/>
            <a:r>
              <a:rPr lang="en-US" dirty="0"/>
              <a:t>Needs to work in heterogenous environments</a:t>
            </a:r>
          </a:p>
          <a:p>
            <a:pPr lvl="1"/>
            <a:r>
              <a:rPr lang="en-US" dirty="0"/>
              <a:t>Needs to be open source</a:t>
            </a:r>
          </a:p>
          <a:p>
            <a:pPr lvl="1"/>
            <a:endParaRPr lang="en-US" dirty="0"/>
          </a:p>
          <a:p>
            <a:r>
              <a:rPr lang="en-US" dirty="0"/>
              <a:t>Through this hackathon, we have demonstrated that our identity framework is a match</a:t>
            </a:r>
          </a:p>
          <a:p>
            <a:pPr lvl="1"/>
            <a:r>
              <a:rPr lang="en-US" dirty="0"/>
              <a:t>Works with containers, pods, VMs, single processes</a:t>
            </a:r>
          </a:p>
          <a:p>
            <a:pPr lvl="1"/>
            <a:r>
              <a:rPr lang="en-US" dirty="0"/>
              <a:t>Same identity in a heterogeneous environment</a:t>
            </a:r>
          </a:p>
          <a:p>
            <a:pPr lvl="1"/>
            <a:r>
              <a:rPr lang="en-US" dirty="0"/>
              <a:t>No application code change is required</a:t>
            </a:r>
          </a:p>
          <a:p>
            <a:pPr lvl="1"/>
            <a:endParaRPr lang="en-US" dirty="0"/>
          </a:p>
          <a:p>
            <a:r>
              <a:rPr lang="en-US" dirty="0"/>
              <a:t>We can get started started immediately … with existing applications!</a:t>
            </a:r>
          </a:p>
          <a:p>
            <a:pPr lvl="1"/>
            <a:r>
              <a:rPr lang="en-US" dirty="0">
                <a:hlinkClick r:id="rId3"/>
              </a:rPr>
              <a:t>SPIFFE</a:t>
            </a:r>
            <a:r>
              <a:rPr lang="en-US" dirty="0"/>
              <a:t> is being evaluated, maybe already used by Square, Uber, Bloomberg, </a:t>
            </a:r>
            <a:r>
              <a:rPr lang="en-US" dirty="0" err="1"/>
              <a:t>Github</a:t>
            </a:r>
            <a:r>
              <a:rPr lang="en-US" dirty="0"/>
              <a:t>, Anthem, Pinterest</a:t>
            </a:r>
          </a:p>
          <a:p>
            <a:pPr lvl="1"/>
            <a:r>
              <a:rPr lang="en-US" dirty="0"/>
              <a:t>As a leader of this team, I am willing to undertake the effort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328905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51C90-C3D1-D046-8246-C0FB735A22AE}"/>
              </a:ext>
            </a:extLst>
          </p:cNvPr>
          <p:cNvSpPr>
            <a:spLocks noGrp="1"/>
          </p:cNvSpPr>
          <p:nvPr>
            <p:ph type="title"/>
          </p:nvPr>
        </p:nvSpPr>
        <p:spPr>
          <a:xfrm>
            <a:off x="0" y="18255"/>
            <a:ext cx="12192000" cy="1325563"/>
          </a:xfrm>
        </p:spPr>
        <p:txBody>
          <a:bodyPr/>
          <a:lstStyle/>
          <a:p>
            <a:pPr algn="ctr"/>
            <a:r>
              <a:rPr lang="en-US" dirty="0" err="1"/>
              <a:t>PaaSteurizers</a:t>
            </a:r>
            <a:r>
              <a:rPr lang="en-US" dirty="0"/>
              <a:t>’ tech stack</a:t>
            </a:r>
          </a:p>
        </p:txBody>
      </p:sp>
      <p:pic>
        <p:nvPicPr>
          <p:cNvPr id="5" name="Picture 4">
            <a:extLst>
              <a:ext uri="{FF2B5EF4-FFF2-40B4-BE49-F238E27FC236}">
                <a16:creationId xmlns:a16="http://schemas.microsoft.com/office/drawing/2014/main" id="{407CB3EB-A1BC-2D41-ADD3-314E1ECC392C}"/>
              </a:ext>
            </a:extLst>
          </p:cNvPr>
          <p:cNvPicPr>
            <a:picLocks noChangeAspect="1"/>
          </p:cNvPicPr>
          <p:nvPr/>
        </p:nvPicPr>
        <p:blipFill>
          <a:blip r:embed="rId3"/>
          <a:stretch>
            <a:fillRect/>
          </a:stretch>
        </p:blipFill>
        <p:spPr>
          <a:xfrm>
            <a:off x="664863" y="1715078"/>
            <a:ext cx="3765523" cy="754465"/>
          </a:xfrm>
          <a:prstGeom prst="rect">
            <a:avLst/>
          </a:prstGeom>
        </p:spPr>
      </p:pic>
      <p:pic>
        <p:nvPicPr>
          <p:cNvPr id="6" name="Picture 5">
            <a:extLst>
              <a:ext uri="{FF2B5EF4-FFF2-40B4-BE49-F238E27FC236}">
                <a16:creationId xmlns:a16="http://schemas.microsoft.com/office/drawing/2014/main" id="{3BFCB35F-C3C2-9143-B8BB-C7E4E89DF382}"/>
              </a:ext>
            </a:extLst>
          </p:cNvPr>
          <p:cNvPicPr>
            <a:picLocks noChangeAspect="1"/>
          </p:cNvPicPr>
          <p:nvPr/>
        </p:nvPicPr>
        <p:blipFill>
          <a:blip r:embed="rId4"/>
          <a:stretch>
            <a:fillRect/>
          </a:stretch>
        </p:blipFill>
        <p:spPr>
          <a:xfrm>
            <a:off x="4745461" y="1344247"/>
            <a:ext cx="2582976" cy="1468751"/>
          </a:xfrm>
          <a:prstGeom prst="rect">
            <a:avLst/>
          </a:prstGeom>
        </p:spPr>
      </p:pic>
      <p:pic>
        <p:nvPicPr>
          <p:cNvPr id="7" name="Picture 6">
            <a:extLst>
              <a:ext uri="{FF2B5EF4-FFF2-40B4-BE49-F238E27FC236}">
                <a16:creationId xmlns:a16="http://schemas.microsoft.com/office/drawing/2014/main" id="{A1AEFF47-E5E5-9048-B2BF-D447EDBDA238}"/>
              </a:ext>
            </a:extLst>
          </p:cNvPr>
          <p:cNvPicPr>
            <a:picLocks noChangeAspect="1"/>
          </p:cNvPicPr>
          <p:nvPr/>
        </p:nvPicPr>
        <p:blipFill>
          <a:blip r:embed="rId5"/>
          <a:stretch>
            <a:fillRect/>
          </a:stretch>
        </p:blipFill>
        <p:spPr>
          <a:xfrm>
            <a:off x="1204431" y="4281109"/>
            <a:ext cx="2969564" cy="1876099"/>
          </a:xfrm>
          <a:prstGeom prst="rect">
            <a:avLst/>
          </a:prstGeom>
        </p:spPr>
      </p:pic>
      <p:pic>
        <p:nvPicPr>
          <p:cNvPr id="8" name="Picture 7">
            <a:extLst>
              <a:ext uri="{FF2B5EF4-FFF2-40B4-BE49-F238E27FC236}">
                <a16:creationId xmlns:a16="http://schemas.microsoft.com/office/drawing/2014/main" id="{10056102-4692-9346-ADC6-58CAC499C7EE}"/>
              </a:ext>
            </a:extLst>
          </p:cNvPr>
          <p:cNvPicPr>
            <a:picLocks noChangeAspect="1"/>
          </p:cNvPicPr>
          <p:nvPr/>
        </p:nvPicPr>
        <p:blipFill>
          <a:blip r:embed="rId6"/>
          <a:stretch>
            <a:fillRect/>
          </a:stretch>
        </p:blipFill>
        <p:spPr>
          <a:xfrm>
            <a:off x="4693009" y="4478068"/>
            <a:ext cx="2332889" cy="1885057"/>
          </a:xfrm>
          <a:prstGeom prst="rect">
            <a:avLst/>
          </a:prstGeom>
        </p:spPr>
      </p:pic>
      <p:pic>
        <p:nvPicPr>
          <p:cNvPr id="10" name="Picture 9">
            <a:extLst>
              <a:ext uri="{FF2B5EF4-FFF2-40B4-BE49-F238E27FC236}">
                <a16:creationId xmlns:a16="http://schemas.microsoft.com/office/drawing/2014/main" id="{36F0C35B-DCF0-6F4F-A74E-985E47597F9E}"/>
              </a:ext>
            </a:extLst>
          </p:cNvPr>
          <p:cNvPicPr>
            <a:picLocks noChangeAspect="1"/>
          </p:cNvPicPr>
          <p:nvPr/>
        </p:nvPicPr>
        <p:blipFill>
          <a:blip r:embed="rId7"/>
          <a:stretch>
            <a:fillRect/>
          </a:stretch>
        </p:blipFill>
        <p:spPr>
          <a:xfrm>
            <a:off x="2149545" y="2902608"/>
            <a:ext cx="3946455" cy="1142395"/>
          </a:xfrm>
          <a:prstGeom prst="rect">
            <a:avLst/>
          </a:prstGeom>
        </p:spPr>
      </p:pic>
      <p:pic>
        <p:nvPicPr>
          <p:cNvPr id="11" name="Picture 10">
            <a:extLst>
              <a:ext uri="{FF2B5EF4-FFF2-40B4-BE49-F238E27FC236}">
                <a16:creationId xmlns:a16="http://schemas.microsoft.com/office/drawing/2014/main" id="{37FE99E2-1BFA-EF42-A445-E5CE53FF51A3}"/>
              </a:ext>
            </a:extLst>
          </p:cNvPr>
          <p:cNvPicPr>
            <a:picLocks noChangeAspect="1"/>
          </p:cNvPicPr>
          <p:nvPr/>
        </p:nvPicPr>
        <p:blipFill>
          <a:blip r:embed="rId8"/>
          <a:stretch>
            <a:fillRect/>
          </a:stretch>
        </p:blipFill>
        <p:spPr>
          <a:xfrm>
            <a:off x="6729511" y="2760465"/>
            <a:ext cx="3932696" cy="1538379"/>
          </a:xfrm>
          <a:prstGeom prst="rect">
            <a:avLst/>
          </a:prstGeom>
        </p:spPr>
      </p:pic>
      <p:pic>
        <p:nvPicPr>
          <p:cNvPr id="13" name="Picture 12" descr="A close up of a sign&#10;&#10;Description automatically generated">
            <a:extLst>
              <a:ext uri="{FF2B5EF4-FFF2-40B4-BE49-F238E27FC236}">
                <a16:creationId xmlns:a16="http://schemas.microsoft.com/office/drawing/2014/main" id="{A7676A42-CA80-7045-BB80-56E53C8D0484}"/>
              </a:ext>
            </a:extLst>
          </p:cNvPr>
          <p:cNvPicPr>
            <a:picLocks noChangeAspect="1"/>
          </p:cNvPicPr>
          <p:nvPr/>
        </p:nvPicPr>
        <p:blipFill>
          <a:blip r:embed="rId9"/>
          <a:stretch>
            <a:fillRect/>
          </a:stretch>
        </p:blipFill>
        <p:spPr>
          <a:xfrm>
            <a:off x="7840608" y="4602451"/>
            <a:ext cx="3686835" cy="1233414"/>
          </a:xfrm>
          <a:prstGeom prst="rect">
            <a:avLst/>
          </a:prstGeom>
        </p:spPr>
      </p:pic>
      <p:pic>
        <p:nvPicPr>
          <p:cNvPr id="14" name="Picture 13">
            <a:extLst>
              <a:ext uri="{FF2B5EF4-FFF2-40B4-BE49-F238E27FC236}">
                <a16:creationId xmlns:a16="http://schemas.microsoft.com/office/drawing/2014/main" id="{BD480C89-5898-7440-A699-67EC1F098526}"/>
              </a:ext>
            </a:extLst>
          </p:cNvPr>
          <p:cNvPicPr>
            <a:picLocks noChangeAspect="1"/>
          </p:cNvPicPr>
          <p:nvPr/>
        </p:nvPicPr>
        <p:blipFill>
          <a:blip r:embed="rId10"/>
          <a:stretch>
            <a:fillRect/>
          </a:stretch>
        </p:blipFill>
        <p:spPr>
          <a:xfrm>
            <a:off x="8623806" y="948504"/>
            <a:ext cx="2340017" cy="1998765"/>
          </a:xfrm>
          <a:prstGeom prst="rect">
            <a:avLst/>
          </a:prstGeom>
        </p:spPr>
      </p:pic>
    </p:spTree>
    <p:extLst>
      <p:ext uri="{BB962C8B-B14F-4D97-AF65-F5344CB8AC3E}">
        <p14:creationId xmlns:p14="http://schemas.microsoft.com/office/powerpoint/2010/main" val="3439813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1B01-D486-314E-AB74-148A8411F1BD}"/>
              </a:ext>
            </a:extLst>
          </p:cNvPr>
          <p:cNvSpPr>
            <a:spLocks noGrp="1"/>
          </p:cNvSpPr>
          <p:nvPr>
            <p:ph type="title"/>
          </p:nvPr>
        </p:nvSpPr>
        <p:spPr/>
        <p:txBody>
          <a:bodyPr/>
          <a:lstStyle/>
          <a:p>
            <a:r>
              <a:rPr lang="en-US" dirty="0"/>
              <a:t>PaaS </a:t>
            </a:r>
          </a:p>
        </p:txBody>
      </p:sp>
      <p:sp>
        <p:nvSpPr>
          <p:cNvPr id="3" name="Content Placeholder 2">
            <a:extLst>
              <a:ext uri="{FF2B5EF4-FFF2-40B4-BE49-F238E27FC236}">
                <a16:creationId xmlns:a16="http://schemas.microsoft.com/office/drawing/2014/main" id="{2A454501-D192-0341-9192-7D04639A43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216902-40F9-4843-89C7-CCD033D04B29}"/>
              </a:ext>
            </a:extLst>
          </p:cNvPr>
          <p:cNvPicPr>
            <a:picLocks noChangeAspect="1"/>
          </p:cNvPicPr>
          <p:nvPr/>
        </p:nvPicPr>
        <p:blipFill>
          <a:blip r:embed="rId3"/>
          <a:stretch>
            <a:fillRect/>
          </a:stretch>
        </p:blipFill>
        <p:spPr>
          <a:xfrm>
            <a:off x="469681" y="0"/>
            <a:ext cx="11252638" cy="6858000"/>
          </a:xfrm>
          <a:prstGeom prst="rect">
            <a:avLst/>
          </a:prstGeom>
        </p:spPr>
      </p:pic>
    </p:spTree>
    <p:extLst>
      <p:ext uri="{BB962C8B-B14F-4D97-AF65-F5344CB8AC3E}">
        <p14:creationId xmlns:p14="http://schemas.microsoft.com/office/powerpoint/2010/main" val="7105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8773-9E64-004F-AD1E-42B995ABFACB}"/>
              </a:ext>
            </a:extLst>
          </p:cNvPr>
          <p:cNvSpPr>
            <a:spLocks noGrp="1"/>
          </p:cNvSpPr>
          <p:nvPr>
            <p:ph type="title"/>
          </p:nvPr>
        </p:nvSpPr>
        <p:spPr>
          <a:xfrm>
            <a:off x="685800" y="2103437"/>
            <a:ext cx="10515600" cy="1325563"/>
          </a:xfrm>
        </p:spPr>
        <p:txBody>
          <a:bodyPr/>
          <a:lstStyle/>
          <a:p>
            <a:pPr algn="ctr"/>
            <a:r>
              <a:rPr lang="en-US" dirty="0"/>
              <a:t>Workload identities</a:t>
            </a:r>
            <a:br>
              <a:rPr lang="en-US" dirty="0"/>
            </a:br>
            <a:r>
              <a:rPr lang="en-US" sz="1800" dirty="0"/>
              <a:t>at AMEX</a:t>
            </a:r>
          </a:p>
        </p:txBody>
      </p:sp>
    </p:spTree>
    <p:extLst>
      <p:ext uri="{BB962C8B-B14F-4D97-AF65-F5344CB8AC3E}">
        <p14:creationId xmlns:p14="http://schemas.microsoft.com/office/powerpoint/2010/main" val="3623313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F270-630E-084E-9742-3D38F4408E67}"/>
              </a:ext>
            </a:extLst>
          </p:cNvPr>
          <p:cNvSpPr>
            <a:spLocks noGrp="1"/>
          </p:cNvSpPr>
          <p:nvPr>
            <p:ph type="title"/>
          </p:nvPr>
        </p:nvSpPr>
        <p:spPr>
          <a:xfrm>
            <a:off x="0" y="18255"/>
            <a:ext cx="12192000" cy="1325563"/>
          </a:xfrm>
        </p:spPr>
        <p:txBody>
          <a:bodyPr/>
          <a:lstStyle/>
          <a:p>
            <a:pPr algn="ctr"/>
            <a:r>
              <a:rPr lang="en-US" dirty="0"/>
              <a:t>Results of our interviews</a:t>
            </a:r>
          </a:p>
        </p:txBody>
      </p:sp>
      <p:sp>
        <p:nvSpPr>
          <p:cNvPr id="3" name="Content Placeholder 2">
            <a:extLst>
              <a:ext uri="{FF2B5EF4-FFF2-40B4-BE49-F238E27FC236}">
                <a16:creationId xmlns:a16="http://schemas.microsoft.com/office/drawing/2014/main" id="{0BE99835-FEEB-264B-A7C6-9F52049BB6A4}"/>
              </a:ext>
            </a:extLst>
          </p:cNvPr>
          <p:cNvSpPr>
            <a:spLocks noGrp="1"/>
          </p:cNvSpPr>
          <p:nvPr>
            <p:ph idx="1"/>
          </p:nvPr>
        </p:nvSpPr>
        <p:spPr>
          <a:xfrm>
            <a:off x="838200" y="1343818"/>
            <a:ext cx="10515600" cy="4351338"/>
          </a:xfrm>
        </p:spPr>
        <p:txBody>
          <a:bodyPr>
            <a:normAutofit fontScale="92500" lnSpcReduction="10000"/>
          </a:bodyPr>
          <a:lstStyle/>
          <a:p>
            <a:r>
              <a:rPr lang="en-US" dirty="0"/>
              <a:t>A workload identity service that </a:t>
            </a:r>
            <a:r>
              <a:rPr lang="en-US" dirty="0">
                <a:highlight>
                  <a:srgbClr val="FFFF00"/>
                </a:highlight>
              </a:rPr>
              <a:t>works with all types of compute resources</a:t>
            </a:r>
          </a:p>
          <a:p>
            <a:pPr lvl="1"/>
            <a:r>
              <a:rPr lang="en-US" dirty="0"/>
              <a:t>virtual machines, Kubernetes,</a:t>
            </a:r>
          </a:p>
          <a:p>
            <a:pPr lvl="1"/>
            <a:r>
              <a:rPr lang="en-US" dirty="0"/>
              <a:t>pods, functions, or single processes</a:t>
            </a:r>
          </a:p>
          <a:p>
            <a:pPr lvl="1"/>
            <a:endParaRPr lang="en-US" dirty="0"/>
          </a:p>
          <a:p>
            <a:r>
              <a:rPr lang="en-US" dirty="0"/>
              <a:t>A workload identity service that </a:t>
            </a:r>
            <a:r>
              <a:rPr lang="en-US" dirty="0">
                <a:highlight>
                  <a:srgbClr val="FFFF00"/>
                </a:highlight>
              </a:rPr>
              <a:t>supports heterogeneous environments</a:t>
            </a:r>
          </a:p>
          <a:p>
            <a:pPr lvl="1"/>
            <a:r>
              <a:rPr lang="en-US" dirty="0"/>
              <a:t>on-prem, public cloud, and hybrid could</a:t>
            </a:r>
          </a:p>
          <a:p>
            <a:pPr lvl="1"/>
            <a:r>
              <a:rPr lang="en-US" dirty="0" err="1"/>
              <a:t>Vmware</a:t>
            </a:r>
            <a:r>
              <a:rPr lang="en-US" dirty="0"/>
              <a:t>, </a:t>
            </a:r>
            <a:r>
              <a:rPr lang="en-US" dirty="0" err="1"/>
              <a:t>Openstack</a:t>
            </a:r>
            <a:r>
              <a:rPr lang="en-US" dirty="0"/>
              <a:t>, GCP, AWS, azure</a:t>
            </a:r>
          </a:p>
          <a:p>
            <a:pPr lvl="1"/>
            <a:endParaRPr lang="en-US" dirty="0"/>
          </a:p>
          <a:p>
            <a:r>
              <a:rPr lang="en-US" dirty="0"/>
              <a:t>An identity platform that is </a:t>
            </a:r>
            <a:r>
              <a:rPr lang="en-US" dirty="0">
                <a:highlight>
                  <a:srgbClr val="FFFF00"/>
                </a:highlight>
              </a:rPr>
              <a:t>open-source</a:t>
            </a:r>
            <a:r>
              <a:rPr lang="en-US" dirty="0"/>
              <a:t> to avoid vendor lock-ins</a:t>
            </a:r>
          </a:p>
          <a:p>
            <a:pPr marL="0" indent="0">
              <a:buNone/>
            </a:pPr>
            <a:endParaRPr lang="en-US" dirty="0">
              <a:highlight>
                <a:srgbClr val="FFFF00"/>
              </a:highlight>
            </a:endParaRPr>
          </a:p>
          <a:p>
            <a:r>
              <a:rPr lang="en-US" dirty="0"/>
              <a:t>A </a:t>
            </a:r>
            <a:r>
              <a:rPr lang="en-US" dirty="0">
                <a:highlight>
                  <a:srgbClr val="FFFF00"/>
                </a:highlight>
              </a:rPr>
              <a:t>single</a:t>
            </a:r>
            <a:r>
              <a:rPr lang="en-US" dirty="0"/>
              <a:t> identity service that is </a:t>
            </a:r>
            <a:r>
              <a:rPr lang="en-US" dirty="0">
                <a:highlight>
                  <a:srgbClr val="FFFF00"/>
                </a:highlight>
              </a:rPr>
              <a:t>agile </a:t>
            </a:r>
            <a:r>
              <a:rPr lang="en-US" dirty="0"/>
              <a:t>… and </a:t>
            </a:r>
            <a:r>
              <a:rPr lang="en-US" dirty="0">
                <a:highlight>
                  <a:srgbClr val="FFFF00"/>
                </a:highlight>
              </a:rPr>
              <a:t>can be used by everyone</a:t>
            </a:r>
            <a:endParaRPr lang="en-US" dirty="0"/>
          </a:p>
          <a:p>
            <a:endParaRPr lang="en-US" dirty="0">
              <a:highlight>
                <a:srgbClr val="FFFF00"/>
              </a:highlight>
            </a:endParaRPr>
          </a:p>
        </p:txBody>
      </p:sp>
    </p:spTree>
    <p:extLst>
      <p:ext uri="{BB962C8B-B14F-4D97-AF65-F5344CB8AC3E}">
        <p14:creationId xmlns:p14="http://schemas.microsoft.com/office/powerpoint/2010/main" val="3034202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6D2A-BD4F-AE47-9162-7C237F9CF306}"/>
              </a:ext>
            </a:extLst>
          </p:cNvPr>
          <p:cNvSpPr>
            <a:spLocks noGrp="1"/>
          </p:cNvSpPr>
          <p:nvPr>
            <p:ph type="title"/>
          </p:nvPr>
        </p:nvSpPr>
        <p:spPr>
          <a:xfrm>
            <a:off x="0" y="18255"/>
            <a:ext cx="12192000" cy="1325563"/>
          </a:xfrm>
        </p:spPr>
        <p:txBody>
          <a:bodyPr/>
          <a:lstStyle/>
          <a:p>
            <a:pPr algn="ctr"/>
            <a:r>
              <a:rPr lang="en-US" dirty="0"/>
              <a:t>The Secret-Zero problem</a:t>
            </a:r>
          </a:p>
        </p:txBody>
      </p:sp>
      <p:sp>
        <p:nvSpPr>
          <p:cNvPr id="3" name="Content Placeholder 2">
            <a:extLst>
              <a:ext uri="{FF2B5EF4-FFF2-40B4-BE49-F238E27FC236}">
                <a16:creationId xmlns:a16="http://schemas.microsoft.com/office/drawing/2014/main" id="{50DEC82A-AD78-A94A-85C3-32642FE28157}"/>
              </a:ext>
            </a:extLst>
          </p:cNvPr>
          <p:cNvSpPr>
            <a:spLocks noGrp="1"/>
          </p:cNvSpPr>
          <p:nvPr>
            <p:ph idx="1"/>
          </p:nvPr>
        </p:nvSpPr>
        <p:spPr>
          <a:xfrm>
            <a:off x="838200" y="1343818"/>
            <a:ext cx="10515600" cy="4351338"/>
          </a:xfrm>
        </p:spPr>
        <p:txBody>
          <a:bodyPr>
            <a:noAutofit/>
          </a:bodyPr>
          <a:lstStyle/>
          <a:p>
            <a:r>
              <a:rPr lang="en-US" sz="2000" dirty="0"/>
              <a:t>I have talked to a number of security-conscious professionals across a wide range of professions. Their backgrounds and job functions vary, but they all have a common question, "what if someone hacks __." There is usually a good answer to this question that details how __ is protected by the security solution, but this line of questioning usually continues for a few more iterations until we arrive at a scenario that few security products have an answer for. The "what if someone hacks __" questions usually stop when we arrive at the ultimate secret that protects all other credentials; this is secret zero. What if someone hacks secret zero? The answer is: you are owned!</a:t>
            </a:r>
          </a:p>
          <a:p>
            <a:r>
              <a:rPr lang="en-US" sz="2000" dirty="0"/>
              <a:t>Organizations struggle to securely authenticate client requests for services and to securely distribute secrets without introducing more credentials that need to be guarded. Typically, secrets management solutions rely on a master key or secret zero that can unlock other credentials, allowing an attacker to move laterally and eventually own everything in the organization. Secret zero is an irresistible target for attackers, so it is typically stored in a Hardware Security Module (HSM), which itself requires credentials to access it, and those credentials must be stored securely too. So, you get the idea. This scenario is often compared to Russian nesting dolls, where opening one doll reveals many more. Securing secrets with secrets only give the illusion of security as one vulnerability in exchange for a different one.</a:t>
            </a:r>
          </a:p>
          <a:p>
            <a:r>
              <a:rPr lang="en-US" sz="2000" dirty="0"/>
              <a:t>Source: </a:t>
            </a:r>
            <a:r>
              <a:rPr lang="en-US" sz="2000" dirty="0">
                <a:hlinkClick r:id="rId3"/>
              </a:rPr>
              <a:t>https://dzone.com/articles/dont-get-pwned-by-secret-zero</a:t>
            </a:r>
            <a:endParaRPr lang="en-US" sz="2000" dirty="0"/>
          </a:p>
        </p:txBody>
      </p:sp>
    </p:spTree>
    <p:extLst>
      <p:ext uri="{BB962C8B-B14F-4D97-AF65-F5344CB8AC3E}">
        <p14:creationId xmlns:p14="http://schemas.microsoft.com/office/powerpoint/2010/main" val="2530710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B395-562E-C04B-9F6B-8731882E261D}"/>
              </a:ext>
            </a:extLst>
          </p:cNvPr>
          <p:cNvSpPr>
            <a:spLocks noGrp="1"/>
          </p:cNvSpPr>
          <p:nvPr>
            <p:ph type="title"/>
          </p:nvPr>
        </p:nvSpPr>
        <p:spPr>
          <a:xfrm>
            <a:off x="0" y="18255"/>
            <a:ext cx="12192000" cy="1325563"/>
          </a:xfrm>
        </p:spPr>
        <p:txBody>
          <a:bodyPr/>
          <a:lstStyle/>
          <a:p>
            <a:pPr algn="ctr"/>
            <a:r>
              <a:rPr lang="en-US" strike="sngStrike" dirty="0"/>
              <a:t>Google’s</a:t>
            </a:r>
            <a:r>
              <a:rPr lang="en-US" dirty="0"/>
              <a:t> our approach to Secret-Zero:</a:t>
            </a:r>
            <a:br>
              <a:rPr lang="en-US" dirty="0"/>
            </a:br>
            <a:r>
              <a:rPr lang="en-US" dirty="0"/>
              <a:t> workload profiling / fingerprinting</a:t>
            </a:r>
          </a:p>
        </p:txBody>
      </p:sp>
      <p:sp>
        <p:nvSpPr>
          <p:cNvPr id="3" name="Content Placeholder 2">
            <a:extLst>
              <a:ext uri="{FF2B5EF4-FFF2-40B4-BE49-F238E27FC236}">
                <a16:creationId xmlns:a16="http://schemas.microsoft.com/office/drawing/2014/main" id="{4BA7313F-F0E5-AE4D-B3B8-0165061DF2B4}"/>
              </a:ext>
            </a:extLst>
          </p:cNvPr>
          <p:cNvSpPr>
            <a:spLocks noGrp="1"/>
          </p:cNvSpPr>
          <p:nvPr>
            <p:ph idx="1"/>
          </p:nvPr>
        </p:nvSpPr>
        <p:spPr/>
        <p:txBody>
          <a:bodyPr>
            <a:normAutofit fontScale="77500" lnSpcReduction="20000"/>
          </a:bodyPr>
          <a:lstStyle/>
          <a:p>
            <a:pPr marL="0" indent="0">
              <a:buNone/>
            </a:pPr>
            <a:endParaRPr lang="en-US" dirty="0"/>
          </a:p>
          <a:p>
            <a:r>
              <a:rPr lang="en-US" dirty="0"/>
              <a:t>The approach is so universal, it works with people too! </a:t>
            </a:r>
          </a:p>
          <a:p>
            <a:pPr lvl="1"/>
            <a:r>
              <a:rPr lang="en-US" dirty="0"/>
              <a:t>Ex: 20 years ago, Emmanuel picking his Indian mother-in-law 20 years ago at the airport whom he had never seen</a:t>
            </a:r>
          </a:p>
          <a:p>
            <a:endParaRPr lang="en-US" dirty="0"/>
          </a:p>
          <a:p>
            <a:r>
              <a:rPr lang="en-US" dirty="0"/>
              <a:t>Can an identity service profile workloads?</a:t>
            </a:r>
          </a:p>
          <a:p>
            <a:pPr lvl="1"/>
            <a:r>
              <a:rPr lang="en-US" dirty="0"/>
              <a:t>a long-running process running in a VMware VM, such as on TIMS?</a:t>
            </a:r>
          </a:p>
          <a:p>
            <a:pPr lvl="1"/>
            <a:r>
              <a:rPr lang="en-US" dirty="0"/>
              <a:t>an ephemeral function running in a PaaS, such as one-data?</a:t>
            </a:r>
          </a:p>
          <a:p>
            <a:pPr lvl="1"/>
            <a:r>
              <a:rPr lang="en-US" dirty="0"/>
              <a:t>a pod running in a Kubernetes cluster, as would be the case on </a:t>
            </a:r>
            <a:r>
              <a:rPr lang="en-US" dirty="0" err="1"/>
              <a:t>eCP</a:t>
            </a:r>
            <a:r>
              <a:rPr lang="en-US" dirty="0"/>
              <a:t>?</a:t>
            </a:r>
          </a:p>
          <a:p>
            <a:pPr lvl="1"/>
            <a:endParaRPr lang="en-US" dirty="0"/>
          </a:p>
          <a:p>
            <a:r>
              <a:rPr lang="en-US" dirty="0"/>
              <a:t>Our identity service gives identities based on profilers, aka attestors</a:t>
            </a:r>
          </a:p>
          <a:p>
            <a:pPr lvl="1"/>
            <a:r>
              <a:rPr lang="en-US" dirty="0"/>
              <a:t>An identity takes the form of a x509 certificate, a JWT, or both</a:t>
            </a:r>
          </a:p>
          <a:p>
            <a:pPr lvl="1"/>
            <a:r>
              <a:rPr lang="en-US" dirty="0"/>
              <a:t>As IAM administrators, we can re-use already-existing attestors or develop new ones.</a:t>
            </a:r>
          </a:p>
          <a:p>
            <a:pPr lvl="1"/>
            <a:r>
              <a:rPr lang="en-US" dirty="0"/>
              <a:t>Profiles can be as tight, as secure as desired</a:t>
            </a:r>
          </a:p>
          <a:p>
            <a:pPr lvl="1"/>
            <a:r>
              <a:rPr lang="en-US" dirty="0"/>
              <a:t>It is based on an open-source framework, called </a:t>
            </a:r>
            <a:r>
              <a:rPr lang="en-US" dirty="0">
                <a:hlinkClick r:id="rId3"/>
              </a:rPr>
              <a:t>SPIFFE</a:t>
            </a:r>
            <a:r>
              <a:rPr lang="en-US" dirty="0"/>
              <a:t>, which inspired by what is used at Google</a:t>
            </a:r>
          </a:p>
        </p:txBody>
      </p:sp>
    </p:spTree>
    <p:extLst>
      <p:ext uri="{BB962C8B-B14F-4D97-AF65-F5344CB8AC3E}">
        <p14:creationId xmlns:p14="http://schemas.microsoft.com/office/powerpoint/2010/main" val="183009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9D5F-A224-294A-A4DD-807579A39BB9}"/>
              </a:ext>
            </a:extLst>
          </p:cNvPr>
          <p:cNvSpPr>
            <a:spLocks noGrp="1"/>
          </p:cNvSpPr>
          <p:nvPr>
            <p:ph type="title"/>
          </p:nvPr>
        </p:nvSpPr>
        <p:spPr>
          <a:xfrm>
            <a:off x="0" y="0"/>
            <a:ext cx="12192000" cy="1325563"/>
          </a:xfrm>
        </p:spPr>
        <p:txBody>
          <a:bodyPr/>
          <a:lstStyle/>
          <a:p>
            <a:pPr algn="ctr"/>
            <a:r>
              <a:rPr lang="en-US" dirty="0"/>
              <a:t>Architectural Diagram</a:t>
            </a:r>
          </a:p>
        </p:txBody>
      </p:sp>
      <p:pic>
        <p:nvPicPr>
          <p:cNvPr id="5" name="Content Placeholder 4" descr="A screenshot of a cell phone&#10;&#10;Description automatically generated">
            <a:extLst>
              <a:ext uri="{FF2B5EF4-FFF2-40B4-BE49-F238E27FC236}">
                <a16:creationId xmlns:a16="http://schemas.microsoft.com/office/drawing/2014/main" id="{EEE0A8B7-2D3E-8749-94D1-F7701484B796}"/>
              </a:ext>
            </a:extLst>
          </p:cNvPr>
          <p:cNvPicPr>
            <a:picLocks noGrp="1" noChangeAspect="1"/>
          </p:cNvPicPr>
          <p:nvPr>
            <p:ph idx="1"/>
          </p:nvPr>
        </p:nvPicPr>
        <p:blipFill>
          <a:blip r:embed="rId3"/>
          <a:stretch>
            <a:fillRect/>
          </a:stretch>
        </p:blipFill>
        <p:spPr>
          <a:xfrm>
            <a:off x="2364873" y="1253331"/>
            <a:ext cx="7195125" cy="4351338"/>
          </a:xfrm>
        </p:spPr>
      </p:pic>
    </p:spTree>
    <p:extLst>
      <p:ext uri="{BB962C8B-B14F-4D97-AF65-F5344CB8AC3E}">
        <p14:creationId xmlns:p14="http://schemas.microsoft.com/office/powerpoint/2010/main" val="53329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84C-E2A3-664F-BF16-A589E81A9864}"/>
              </a:ext>
            </a:extLst>
          </p:cNvPr>
          <p:cNvSpPr>
            <a:spLocks noGrp="1"/>
          </p:cNvSpPr>
          <p:nvPr>
            <p:ph type="title"/>
          </p:nvPr>
        </p:nvSpPr>
        <p:spPr>
          <a:xfrm>
            <a:off x="0" y="0"/>
            <a:ext cx="12192000" cy="1325563"/>
          </a:xfrm>
        </p:spPr>
        <p:txBody>
          <a:bodyPr/>
          <a:lstStyle/>
          <a:p>
            <a:pPr algn="ctr"/>
            <a:r>
              <a:rPr lang="en-US" dirty="0"/>
              <a:t>Identity service components + Workload profiling </a:t>
            </a:r>
            <a:br>
              <a:rPr lang="en-US" dirty="0"/>
            </a:br>
            <a:r>
              <a:rPr lang="en-US" dirty="0"/>
              <a:t> = Getting an identity from the CLI</a:t>
            </a:r>
          </a:p>
        </p:txBody>
      </p:sp>
      <p:pic>
        <p:nvPicPr>
          <p:cNvPr id="9" name="Content Placeholder 8" descr="A screenshot of a cell phone&#10;&#10;Description automatically generated">
            <a:extLst>
              <a:ext uri="{FF2B5EF4-FFF2-40B4-BE49-F238E27FC236}">
                <a16:creationId xmlns:a16="http://schemas.microsoft.com/office/drawing/2014/main" id="{81FD104E-3A53-7E4B-97AA-949D83E6BF8D}"/>
              </a:ext>
            </a:extLst>
          </p:cNvPr>
          <p:cNvPicPr>
            <a:picLocks noGrp="1" noChangeAspect="1"/>
          </p:cNvPicPr>
          <p:nvPr>
            <p:ph idx="1"/>
          </p:nvPr>
        </p:nvPicPr>
        <p:blipFill>
          <a:blip r:embed="rId3"/>
          <a:stretch>
            <a:fillRect/>
          </a:stretch>
        </p:blipFill>
        <p:spPr>
          <a:xfrm>
            <a:off x="2493300" y="1383837"/>
            <a:ext cx="6958819" cy="4351338"/>
          </a:xfrm>
        </p:spPr>
      </p:pic>
      <p:sp>
        <p:nvSpPr>
          <p:cNvPr id="10" name="TextBox 9">
            <a:extLst>
              <a:ext uri="{FF2B5EF4-FFF2-40B4-BE49-F238E27FC236}">
                <a16:creationId xmlns:a16="http://schemas.microsoft.com/office/drawing/2014/main" id="{9F0AD32D-ED7F-E94C-84FE-D2E7F174F6C3}"/>
              </a:ext>
            </a:extLst>
          </p:cNvPr>
          <p:cNvSpPr txBox="1"/>
          <p:nvPr/>
        </p:nvSpPr>
        <p:spPr>
          <a:xfrm>
            <a:off x="0" y="6092575"/>
            <a:ext cx="12339262" cy="738664"/>
          </a:xfrm>
          <a:prstGeom prst="rect">
            <a:avLst/>
          </a:prstGeom>
          <a:noFill/>
        </p:spPr>
        <p:txBody>
          <a:bodyPr wrap="square" rtlCol="0">
            <a:spAutoFit/>
          </a:bodyPr>
          <a:lstStyle/>
          <a:p>
            <a:pPr algn="ctr"/>
            <a:r>
              <a:rPr lang="en-US" sz="1400" dirty="0"/>
              <a:t>Demo 1</a:t>
            </a:r>
          </a:p>
          <a:p>
            <a:pPr algn="ctr"/>
            <a:r>
              <a:rPr lang="en-US" sz="1400" dirty="0"/>
              <a:t>Repo: </a:t>
            </a:r>
            <a:r>
              <a:rPr lang="en-US" sz="1400" dirty="0">
                <a:hlinkClick r:id="rId4"/>
              </a:rPr>
              <a:t>https://stash.aexp.com/stash/users/rmayssat/repos/oneamex-200910-growthhack-1-components/browse</a:t>
            </a:r>
            <a:endParaRPr lang="en-US" sz="1400" dirty="0"/>
          </a:p>
          <a:p>
            <a:pPr algn="ctr"/>
            <a:r>
              <a:rPr lang="en-US" sz="1400" dirty="0"/>
              <a:t>Instructions: </a:t>
            </a:r>
            <a:r>
              <a:rPr lang="en-US" sz="1400" dirty="0">
                <a:hlinkClick r:id="rId5"/>
              </a:rPr>
              <a:t>https://stash.aexp.com/stash/users/rmayssat/repos/oneamex-200910-growthhack-1-components/browse/README.md</a:t>
            </a:r>
            <a:endParaRPr lang="en-US" sz="1400" dirty="0"/>
          </a:p>
        </p:txBody>
      </p:sp>
    </p:spTree>
    <p:extLst>
      <p:ext uri="{BB962C8B-B14F-4D97-AF65-F5344CB8AC3E}">
        <p14:creationId xmlns:p14="http://schemas.microsoft.com/office/powerpoint/2010/main" val="546814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D2D5-F14F-1444-A408-3E36E426F4BC}"/>
              </a:ext>
            </a:extLst>
          </p:cNvPr>
          <p:cNvSpPr>
            <a:spLocks noGrp="1"/>
          </p:cNvSpPr>
          <p:nvPr>
            <p:ph type="title"/>
          </p:nvPr>
        </p:nvSpPr>
        <p:spPr>
          <a:xfrm>
            <a:off x="0" y="0"/>
            <a:ext cx="12192000" cy="1325563"/>
          </a:xfrm>
        </p:spPr>
        <p:txBody>
          <a:bodyPr/>
          <a:lstStyle/>
          <a:p>
            <a:pPr algn="ctr"/>
            <a:r>
              <a:rPr lang="en-US" dirty="0"/>
              <a:t>No application code change required!</a:t>
            </a:r>
            <a:br>
              <a:rPr lang="en-US" dirty="0"/>
            </a:br>
            <a:r>
              <a:rPr lang="en-US" sz="1800" dirty="0"/>
              <a:t>(Thanks to envoy’s SDS API, it is now part of the platform) </a:t>
            </a:r>
          </a:p>
        </p:txBody>
      </p:sp>
      <p:pic>
        <p:nvPicPr>
          <p:cNvPr id="5" name="Content Placeholder 4" descr="A picture containing screenshot&#10;&#10;Description automatically generated">
            <a:extLst>
              <a:ext uri="{FF2B5EF4-FFF2-40B4-BE49-F238E27FC236}">
                <a16:creationId xmlns:a16="http://schemas.microsoft.com/office/drawing/2014/main" id="{310D1A88-E26A-AD4C-8DCC-CC52748F2C9B}"/>
              </a:ext>
            </a:extLst>
          </p:cNvPr>
          <p:cNvPicPr>
            <a:picLocks noGrp="1" noChangeAspect="1"/>
          </p:cNvPicPr>
          <p:nvPr>
            <p:ph idx="1"/>
          </p:nvPr>
        </p:nvPicPr>
        <p:blipFill>
          <a:blip r:embed="rId3"/>
          <a:stretch>
            <a:fillRect/>
          </a:stretch>
        </p:blipFill>
        <p:spPr>
          <a:xfrm>
            <a:off x="1816734" y="1253331"/>
            <a:ext cx="8558532" cy="4351338"/>
          </a:xfrm>
        </p:spPr>
      </p:pic>
      <p:sp>
        <p:nvSpPr>
          <p:cNvPr id="7" name="TextBox 6">
            <a:extLst>
              <a:ext uri="{FF2B5EF4-FFF2-40B4-BE49-F238E27FC236}">
                <a16:creationId xmlns:a16="http://schemas.microsoft.com/office/drawing/2014/main" id="{2BC74641-0654-9849-A3F7-75D887E9E8D6}"/>
              </a:ext>
            </a:extLst>
          </p:cNvPr>
          <p:cNvSpPr txBox="1"/>
          <p:nvPr/>
        </p:nvSpPr>
        <p:spPr>
          <a:xfrm>
            <a:off x="0" y="6119336"/>
            <a:ext cx="12192000" cy="738664"/>
          </a:xfrm>
          <a:prstGeom prst="rect">
            <a:avLst/>
          </a:prstGeom>
          <a:noFill/>
        </p:spPr>
        <p:txBody>
          <a:bodyPr wrap="square" rtlCol="0">
            <a:spAutoFit/>
          </a:bodyPr>
          <a:lstStyle/>
          <a:p>
            <a:pPr algn="ctr"/>
            <a:r>
              <a:rPr lang="en-US" sz="1400" dirty="0"/>
              <a:t>Demo 2</a:t>
            </a:r>
          </a:p>
          <a:p>
            <a:pPr algn="ctr"/>
            <a:r>
              <a:rPr lang="en-US" sz="1400" dirty="0"/>
              <a:t>Repo: </a:t>
            </a:r>
            <a:r>
              <a:rPr lang="en-US" sz="1400" dirty="0">
                <a:hlinkClick r:id="rId4"/>
              </a:rPr>
              <a:t>https://stash.aexp.com/stash/users/rmayssat/repos/oneamex-200910-growthhack-2-envoy/browse</a:t>
            </a:r>
            <a:endParaRPr lang="en-US" sz="1400" dirty="0"/>
          </a:p>
          <a:p>
            <a:pPr algn="ctr"/>
            <a:r>
              <a:rPr lang="en-US" sz="1400" dirty="0"/>
              <a:t>Instructions: </a:t>
            </a:r>
            <a:r>
              <a:rPr lang="en-US" sz="1400" dirty="0">
                <a:hlinkClick r:id="rId5"/>
              </a:rPr>
              <a:t>https://stash.aexp.com/stash/users/rmayssat/repos/oneamex-200910-growthhack-2-envoy/browse/README.md</a:t>
            </a:r>
            <a:endParaRPr lang="en-US" sz="1400" dirty="0"/>
          </a:p>
        </p:txBody>
      </p:sp>
    </p:spTree>
    <p:extLst>
      <p:ext uri="{BB962C8B-B14F-4D97-AF65-F5344CB8AC3E}">
        <p14:creationId xmlns:p14="http://schemas.microsoft.com/office/powerpoint/2010/main" val="5003957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3440</TotalTime>
  <Words>2145</Words>
  <Application>Microsoft Macintosh PowerPoint</Application>
  <PresentationFormat>Widescreen</PresentationFormat>
  <Paragraphs>246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 Theme</vt:lpstr>
      <vt:lpstr>Workload: Who am I?</vt:lpstr>
      <vt:lpstr>PaaS </vt:lpstr>
      <vt:lpstr>Workload identities at AMEX</vt:lpstr>
      <vt:lpstr>Results of our interviews</vt:lpstr>
      <vt:lpstr>The Secret-Zero problem</vt:lpstr>
      <vt:lpstr>Google’s our approach to Secret-Zero:  workload profiling / fingerprinting</vt:lpstr>
      <vt:lpstr>Architectural Diagram</vt:lpstr>
      <vt:lpstr>Identity service components + Workload profiling   = Getting an identity from the CLI</vt:lpstr>
      <vt:lpstr>No application code change required! (Thanks to envoy’s SDS API, it is now part of the platform) </vt:lpstr>
      <vt:lpstr>Identities that span cloud platforms: GKE to AWS S3 (Truly supports heterogenous environments)</vt:lpstr>
      <vt:lpstr>Summary</vt:lpstr>
      <vt:lpstr>PaaSteurizers’ tech stack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Workload: Who am I?</dc:title>
  <dc:creator>Robert-Emmanuel Mayssat</dc:creator>
  <cp:lastModifiedBy>Robert-Emmanuel Mayssat</cp:lastModifiedBy>
  <cp:revision>69</cp:revision>
  <dcterms:created xsi:type="dcterms:W3CDTF">2020-09-08T18:20:19Z</dcterms:created>
  <dcterms:modified xsi:type="dcterms:W3CDTF">2020-09-11T03:41:37Z</dcterms:modified>
</cp:coreProperties>
</file>